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325" r:id="rId3"/>
    <p:sldId id="326" r:id="rId4"/>
    <p:sldId id="308" r:id="rId5"/>
    <p:sldId id="309" r:id="rId6"/>
    <p:sldId id="311" r:id="rId7"/>
    <p:sldId id="312" r:id="rId8"/>
    <p:sldId id="323" r:id="rId9"/>
    <p:sldId id="313" r:id="rId10"/>
    <p:sldId id="320" r:id="rId11"/>
    <p:sldId id="321" r:id="rId12"/>
    <p:sldId id="314" r:id="rId13"/>
    <p:sldId id="316" r:id="rId14"/>
    <p:sldId id="317" r:id="rId15"/>
    <p:sldId id="318" r:id="rId16"/>
    <p:sldId id="319" r:id="rId17"/>
    <p:sldId id="272" r:id="rId18"/>
    <p:sldId id="327" r:id="rId19"/>
    <p:sldId id="328" r:id="rId20"/>
    <p:sldId id="335" r:id="rId21"/>
    <p:sldId id="329" r:id="rId22"/>
    <p:sldId id="330" r:id="rId23"/>
    <p:sldId id="331" r:id="rId24"/>
    <p:sldId id="336" r:id="rId25"/>
    <p:sldId id="332" r:id="rId26"/>
    <p:sldId id="333" r:id="rId27"/>
    <p:sldId id="337" r:id="rId28"/>
    <p:sldId id="338" r:id="rId29"/>
    <p:sldId id="363" r:id="rId30"/>
    <p:sldId id="340" r:id="rId31"/>
    <p:sldId id="341" r:id="rId32"/>
    <p:sldId id="365" r:id="rId33"/>
    <p:sldId id="342" r:id="rId34"/>
    <p:sldId id="334" r:id="rId35"/>
    <p:sldId id="344" r:id="rId36"/>
    <p:sldId id="343" r:id="rId37"/>
    <p:sldId id="345" r:id="rId38"/>
    <p:sldId id="346" r:id="rId39"/>
    <p:sldId id="347" r:id="rId40"/>
    <p:sldId id="349" r:id="rId41"/>
    <p:sldId id="350" r:id="rId42"/>
    <p:sldId id="351" r:id="rId43"/>
    <p:sldId id="352" r:id="rId44"/>
    <p:sldId id="353" r:id="rId45"/>
    <p:sldId id="355" r:id="rId46"/>
    <p:sldId id="356" r:id="rId47"/>
    <p:sldId id="357" r:id="rId48"/>
    <p:sldId id="359" r:id="rId49"/>
    <p:sldId id="366" r:id="rId50"/>
    <p:sldId id="367" r:id="rId51"/>
    <p:sldId id="371" r:id="rId52"/>
    <p:sldId id="372" r:id="rId53"/>
    <p:sldId id="373" r:id="rId54"/>
    <p:sldId id="368" r:id="rId55"/>
    <p:sldId id="324" r:id="rId56"/>
    <p:sldId id="369" r:id="rId57"/>
    <p:sldId id="370" r:id="rId58"/>
    <p:sldId id="374" r:id="rId59"/>
    <p:sldId id="375" r:id="rId60"/>
    <p:sldId id="376" r:id="rId61"/>
    <p:sldId id="377"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3D1C"/>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3" autoAdjust="0"/>
    <p:restoredTop sz="75090" autoAdjust="0"/>
  </p:normalViewPr>
  <p:slideViewPr>
    <p:cSldViewPr>
      <p:cViewPr varScale="1">
        <p:scale>
          <a:sx n="99" d="100"/>
          <a:sy n="99" d="100"/>
        </p:scale>
        <p:origin x="139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31100C-25EC-4782-A420-47C1A738544B}" type="datetimeFigureOut">
              <a:rPr lang="en-US" smtClean="0"/>
              <a:pPr/>
              <a:t>5/15/2016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A7D3A0-8299-4CC3-8C45-DE21D2F4D2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Neural</a:t>
            </a:r>
            <a:r>
              <a:rPr lang="en-US" baseline="0" dirty="0" smtClean="0"/>
              <a:t> Network is a powerful machine learning technique. All the cool stuff you see today such as driverless cars, or </a:t>
            </a:r>
            <a:r>
              <a:rPr lang="en-US" baseline="0" dirty="0" err="1" smtClean="0"/>
              <a:t>AlphaGo</a:t>
            </a:r>
            <a:r>
              <a:rPr lang="en-US" baseline="0" dirty="0" smtClean="0"/>
              <a:t>, the AI that beat the top player in Go, uses neural network.</a:t>
            </a:r>
            <a:endParaRPr lang="en-US"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smtClean="0">
                <a:solidFill>
                  <a:schemeClr val="tx1"/>
                </a:solidFill>
                <a:effectLst/>
                <a:latin typeface="+mn-lt"/>
                <a:ea typeface="+mn-ea"/>
                <a:cs typeface="+mn-cs"/>
              </a:rPr>
              <a:t>In an actual brain, neurons receive information from the outside world through the five senses and encode this into electrical signals. These signals are fed as input into some of these neurons, like input into a program. If the electrical input breaks the neuron's internal threshold, the neuron will fire, sending signals to other neurons. Researchers designed the perceptron to emulate this </a:t>
            </a:r>
            <a:r>
              <a:rPr lang="en-SG" sz="1200" b="0" i="0" kern="1200" dirty="0" err="1" smtClean="0">
                <a:solidFill>
                  <a:schemeClr val="tx1"/>
                </a:solidFill>
                <a:effectLst/>
                <a:latin typeface="+mn-lt"/>
                <a:ea typeface="+mn-ea"/>
                <a:cs typeface="+mn-cs"/>
              </a:rPr>
              <a:t>behavior</a:t>
            </a:r>
            <a:r>
              <a:rPr lang="en-SG" sz="1200" b="0" i="0" kern="1200" dirty="0" smtClean="0">
                <a:solidFill>
                  <a:schemeClr val="tx1"/>
                </a:solidFill>
                <a:effectLst/>
                <a:latin typeface="+mn-lt"/>
                <a:ea typeface="+mn-ea"/>
                <a:cs typeface="+mn-cs"/>
              </a:rPr>
              <a:t>. In a perceptron, we have several inputs, a threshold function, and several outputs. These inputs are binary, in that they can either be on or off, and they're weighted based on their relative importance. When the perceptron receives input, it sums up the weights of all the inputs that are on. If this sum exceeds the pre-specified threshold, then the perceptron will "fire" by activating its outputs. </a:t>
            </a:r>
            <a:endParaRPr lang="en-SG"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18</a:t>
            </a:fld>
            <a:endParaRPr lang="en-US"/>
          </a:p>
        </p:txBody>
      </p:sp>
    </p:spTree>
    <p:extLst>
      <p:ext uri="{BB962C8B-B14F-4D97-AF65-F5344CB8AC3E}">
        <p14:creationId xmlns:p14="http://schemas.microsoft.com/office/powerpoint/2010/main" val="215480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b="0" i="0" kern="1200" dirty="0" smtClean="0">
                <a:solidFill>
                  <a:schemeClr val="tx1"/>
                </a:solidFill>
                <a:effectLst/>
                <a:latin typeface="+mn-lt"/>
                <a:ea typeface="+mn-ea"/>
                <a:cs typeface="+mn-cs"/>
              </a:rPr>
              <a:t>The neuron itself is rather simple, so where does the vast complexity of the brain come from? How, from this simple act of firing, can we get emotion, personality, even consciousness? It's in the way the neurons themselves are connected. The brain is made up of 100 billion neurons and over 1000 trillion connections, and these connections are constantly changing. The ability of the brain to change its own structure allows a person to learn, create memories, and change the way they act in the future. And so, to achieve this kind of complexity with </a:t>
            </a:r>
            <a:r>
              <a:rPr lang="en-SG" sz="1200" b="0" i="0" kern="1200" dirty="0" err="1" smtClean="0">
                <a:solidFill>
                  <a:schemeClr val="tx1"/>
                </a:solidFill>
                <a:effectLst/>
                <a:latin typeface="+mn-lt"/>
                <a:ea typeface="+mn-ea"/>
                <a:cs typeface="+mn-cs"/>
              </a:rPr>
              <a:t>perceptrons</a:t>
            </a:r>
            <a:r>
              <a:rPr lang="en-SG" sz="1200" b="0" i="0" kern="1200" dirty="0" smtClean="0">
                <a:solidFill>
                  <a:schemeClr val="tx1"/>
                </a:solidFill>
                <a:effectLst/>
                <a:latin typeface="+mn-lt"/>
                <a:ea typeface="+mn-ea"/>
                <a:cs typeface="+mn-cs"/>
              </a:rPr>
              <a:t>, we connect them together. Most of the time, the perceptron's outputs feed into another perceptron's input, thus </a:t>
            </a:r>
            <a:r>
              <a:rPr lang="en-SG" sz="1200" b="0" i="0" kern="1200" dirty="0" err="1" smtClean="0">
                <a:solidFill>
                  <a:schemeClr val="tx1"/>
                </a:solidFill>
                <a:effectLst/>
                <a:latin typeface="+mn-lt"/>
                <a:ea typeface="+mn-ea"/>
                <a:cs typeface="+mn-cs"/>
              </a:rPr>
              <a:t>modeling</a:t>
            </a:r>
            <a:r>
              <a:rPr lang="en-SG" sz="1200" b="0" i="0" kern="1200" dirty="0" smtClean="0">
                <a:solidFill>
                  <a:schemeClr val="tx1"/>
                </a:solidFill>
                <a:effectLst/>
                <a:latin typeface="+mn-lt"/>
                <a:ea typeface="+mn-ea"/>
                <a:cs typeface="+mn-cs"/>
              </a:rPr>
              <a:t> the interconnectedness of neurons in the brain. And, just like the brain learns by altering the connections between neurons, we can simulate learning in a computer by modifying the connections between the </a:t>
            </a:r>
            <a:r>
              <a:rPr lang="en-SG" sz="1200" b="0" i="0" kern="1200" dirty="0" err="1" smtClean="0">
                <a:solidFill>
                  <a:schemeClr val="tx1"/>
                </a:solidFill>
                <a:effectLst/>
                <a:latin typeface="+mn-lt"/>
                <a:ea typeface="+mn-ea"/>
                <a:cs typeface="+mn-cs"/>
              </a:rPr>
              <a:t>perceptrons</a:t>
            </a:r>
            <a:r>
              <a:rPr lang="en-SG" sz="1200" b="0" i="0" kern="1200" dirty="0" smtClean="0">
                <a:solidFill>
                  <a:schemeClr val="tx1"/>
                </a:solidFill>
                <a:effectLst/>
                <a:latin typeface="+mn-lt"/>
                <a:ea typeface="+mn-ea"/>
                <a:cs typeface="+mn-cs"/>
              </a:rPr>
              <a:t> based on whether it reaches its specified goal state.</a:t>
            </a:r>
            <a:endParaRPr lang="en-US"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49</a:t>
            </a:fld>
            <a:endParaRPr lang="en-US"/>
          </a:p>
        </p:txBody>
      </p:sp>
    </p:spTree>
    <p:extLst>
      <p:ext uri="{BB962C8B-B14F-4D97-AF65-F5344CB8AC3E}">
        <p14:creationId xmlns:p14="http://schemas.microsoft.com/office/powerpoint/2010/main" val="2680574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Adjusting Weights</a:t>
            </a:r>
          </a:p>
          <a:p>
            <a:endParaRPr lang="en-SG"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50</a:t>
            </a:fld>
            <a:endParaRPr lang="en-US"/>
          </a:p>
        </p:txBody>
      </p:sp>
    </p:spTree>
    <p:extLst>
      <p:ext uri="{BB962C8B-B14F-4D97-AF65-F5344CB8AC3E}">
        <p14:creationId xmlns:p14="http://schemas.microsoft.com/office/powerpoint/2010/main" val="422828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Adjusting Weights</a:t>
            </a:r>
          </a:p>
          <a:p>
            <a:endParaRPr lang="en-SG"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51</a:t>
            </a:fld>
            <a:endParaRPr lang="en-US"/>
          </a:p>
        </p:txBody>
      </p:sp>
    </p:spTree>
    <p:extLst>
      <p:ext uri="{BB962C8B-B14F-4D97-AF65-F5344CB8AC3E}">
        <p14:creationId xmlns:p14="http://schemas.microsoft.com/office/powerpoint/2010/main" val="1723965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Adjusting Weights</a:t>
            </a:r>
          </a:p>
          <a:p>
            <a:endParaRPr lang="en-SG"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52</a:t>
            </a:fld>
            <a:endParaRPr lang="en-US"/>
          </a:p>
        </p:txBody>
      </p:sp>
    </p:spTree>
    <p:extLst>
      <p:ext uri="{BB962C8B-B14F-4D97-AF65-F5344CB8AC3E}">
        <p14:creationId xmlns:p14="http://schemas.microsoft.com/office/powerpoint/2010/main" val="2373290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Adjusting Weights</a:t>
            </a:r>
          </a:p>
          <a:p>
            <a:endParaRPr lang="en-SG"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53</a:t>
            </a:fld>
            <a:endParaRPr lang="en-US"/>
          </a:p>
        </p:txBody>
      </p:sp>
    </p:spTree>
    <p:extLst>
      <p:ext uri="{BB962C8B-B14F-4D97-AF65-F5344CB8AC3E}">
        <p14:creationId xmlns:p14="http://schemas.microsoft.com/office/powerpoint/2010/main" val="43762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Recap</a:t>
            </a:r>
            <a:endParaRPr lang="en-SG"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54</a:t>
            </a:fld>
            <a:endParaRPr lang="en-US"/>
          </a:p>
        </p:txBody>
      </p:sp>
    </p:spTree>
    <p:extLst>
      <p:ext uri="{BB962C8B-B14F-4D97-AF65-F5344CB8AC3E}">
        <p14:creationId xmlns:p14="http://schemas.microsoft.com/office/powerpoint/2010/main" val="181277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is a biological neural network. Our brain is made up of many neurons, connected together to form a network. Each neuron can only do</a:t>
            </a:r>
            <a:r>
              <a:rPr lang="en-US" sz="1200" kern="1200" baseline="0" dirty="0" smtClean="0">
                <a:solidFill>
                  <a:schemeClr val="tx1"/>
                </a:solidFill>
                <a:latin typeface="+mn-lt"/>
                <a:ea typeface="+mn-ea"/>
                <a:cs typeface="+mn-cs"/>
              </a:rPr>
              <a:t> simple task</a:t>
            </a:r>
            <a:r>
              <a:rPr lang="en-US" sz="1200" kern="1200" dirty="0" smtClean="0">
                <a:solidFill>
                  <a:schemeClr val="tx1"/>
                </a:solidFill>
                <a:latin typeface="+mn-lt"/>
                <a:ea typeface="+mn-ea"/>
                <a:cs typeface="+mn-cs"/>
              </a:rPr>
              <a:t>, but when they work together in a network, they can perform more complex task, such as facial recognition or storing memories.</a:t>
            </a:r>
            <a:endParaRPr lang="en-US"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As early as 1940s, people started thinking about brain as computers, and how it might work.  For example, Alan Turing, considered to be the forefather of computer science, propose a computing architecture that you have very simple units like neurons, that will make very simple calculations based on connections from other </a:t>
            </a:r>
            <a:r>
              <a:rPr lang="en-US" sz="1200" kern="1200" dirty="0" err="1" smtClean="0">
                <a:solidFill>
                  <a:schemeClr val="tx1"/>
                </a:solidFill>
                <a:latin typeface="+mn-lt"/>
                <a:ea typeface="+mn-ea"/>
                <a:cs typeface="+mn-cs"/>
              </a:rPr>
              <a:t>nuerons</a:t>
            </a:r>
            <a:r>
              <a:rPr lang="en-US" sz="1200" kern="1200" dirty="0" smtClean="0">
                <a:solidFill>
                  <a:schemeClr val="tx1"/>
                </a:solidFill>
                <a:latin typeface="+mn-lt"/>
                <a:ea typeface="+mn-ea"/>
                <a:cs typeface="+mn-cs"/>
              </a:rPr>
              <a:t>, and the connections will be tunable. The machine will be </a:t>
            </a:r>
            <a:r>
              <a:rPr lang="en-US" sz="1200" kern="1200" dirty="0" err="1" smtClean="0">
                <a:solidFill>
                  <a:schemeClr val="tx1"/>
                </a:solidFill>
                <a:latin typeface="+mn-lt"/>
                <a:ea typeface="+mn-ea"/>
                <a:cs typeface="+mn-cs"/>
              </a:rPr>
              <a:t>unorganised</a:t>
            </a:r>
            <a:r>
              <a:rPr lang="en-US" sz="1200" kern="1200" dirty="0" smtClean="0">
                <a:solidFill>
                  <a:schemeClr val="tx1"/>
                </a:solidFill>
                <a:latin typeface="+mn-lt"/>
                <a:ea typeface="+mn-ea"/>
                <a:cs typeface="+mn-cs"/>
              </a:rPr>
              <a:t>, and through training, it'll </a:t>
            </a:r>
            <a:r>
              <a:rPr lang="en-US" sz="1200" kern="1200" dirty="0" err="1" smtClean="0">
                <a:solidFill>
                  <a:schemeClr val="tx1"/>
                </a:solidFill>
                <a:latin typeface="+mn-lt"/>
                <a:ea typeface="+mn-ea"/>
                <a:cs typeface="+mn-cs"/>
              </a:rPr>
              <a:t>organise</a:t>
            </a:r>
            <a:r>
              <a:rPr lang="en-US" sz="1200" kern="1200" dirty="0" smtClean="0">
                <a:solidFill>
                  <a:schemeClr val="tx1"/>
                </a:solidFill>
                <a:latin typeface="+mn-lt"/>
                <a:ea typeface="+mn-ea"/>
                <a:cs typeface="+mn-cs"/>
              </a:rPr>
              <a:t> itself to do the task at hand</a:t>
            </a:r>
            <a:endParaRPr lang="en-US"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So, people started building these machines, and they worked </a:t>
            </a:r>
            <a:r>
              <a:rPr lang="en-US" sz="1200" kern="1200" dirty="0" err="1" smtClean="0">
                <a:solidFill>
                  <a:schemeClr val="tx1"/>
                </a:solidFill>
                <a:latin typeface="+mn-lt"/>
                <a:ea typeface="+mn-ea"/>
                <a:cs typeface="+mn-cs"/>
              </a:rPr>
              <a:t>kinda</a:t>
            </a:r>
            <a:r>
              <a:rPr lang="en-US" sz="1200" kern="1200" dirty="0" smtClean="0">
                <a:solidFill>
                  <a:schemeClr val="tx1"/>
                </a:solidFill>
                <a:latin typeface="+mn-lt"/>
                <a:ea typeface="+mn-ea"/>
                <a:cs typeface="+mn-cs"/>
              </a:rPr>
              <a:t> okay. However, for most of the 20th century ,  expert system &amp; rule based system were better at </a:t>
            </a:r>
            <a:r>
              <a:rPr lang="en-US" sz="1200" kern="1200" dirty="0" err="1" smtClean="0">
                <a:solidFill>
                  <a:schemeClr val="tx1"/>
                </a:solidFill>
                <a:latin typeface="+mn-lt"/>
                <a:ea typeface="+mn-ea"/>
                <a:cs typeface="+mn-cs"/>
              </a:rPr>
              <a:t>solving.complicated</a:t>
            </a:r>
            <a:r>
              <a:rPr lang="en-US" sz="1200" kern="1200" dirty="0" smtClean="0">
                <a:solidFill>
                  <a:schemeClr val="tx1"/>
                </a:solidFill>
                <a:latin typeface="+mn-lt"/>
                <a:ea typeface="+mn-ea"/>
                <a:cs typeface="+mn-cs"/>
              </a:rPr>
              <a:t> problems. But in the last 5-10 years, incredible revival of NN. Be it in image recognition or speech translation. Part of it is because of better algorithm and </a:t>
            </a:r>
            <a:r>
              <a:rPr lang="en-US" sz="1200" kern="1200" dirty="0" err="1" smtClean="0">
                <a:solidFill>
                  <a:schemeClr val="tx1"/>
                </a:solidFill>
                <a:latin typeface="+mn-lt"/>
                <a:ea typeface="+mn-ea"/>
                <a:cs typeface="+mn-cs"/>
              </a:rPr>
              <a:t>alot</a:t>
            </a:r>
            <a:r>
              <a:rPr lang="en-US" sz="1200" kern="1200" dirty="0" smtClean="0">
                <a:solidFill>
                  <a:schemeClr val="tx1"/>
                </a:solidFill>
                <a:latin typeface="+mn-lt"/>
                <a:ea typeface="+mn-ea"/>
                <a:cs typeface="+mn-cs"/>
              </a:rPr>
              <a:t> more access to big data, but the biggest reason is because of cheap parallel computation.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To give you some comparison, in 2000 the fastest computer in the world was a building. Cost $x and consume x megawatts. 15 years later, you can buy a GPU which produce the same amount of computational power as that for $1000, and it is this big, and you can put in on your desktop.</a:t>
            </a:r>
          </a:p>
          <a:p>
            <a:endParaRPr lang="en-US"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They're composed of simple units. Each unit does a very simple calculation like an addition or a simple function. It takes input from many other neurons, combine them together, and send it downstream to other neurons. These things are connected in a kind of network.</a:t>
            </a:r>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need to train the network. This kind of machines are capable of extracting important features from any kind of input data. We're show the network thousands and thousands of cat and dog photo, and each time we'll tell the network this is a cat this is a dog. If it gives a wrong answer, which it'll do all the time in the beginning, we adjust the weights of the network such that it'll answer more correctly. if we do this over and over again, we end up with a computer program that can distinguish pictures of cats and dogs even in cases where they have never seen the picture before. That's the point. It </a:t>
            </a:r>
            <a:r>
              <a:rPr lang="en-US" sz="1200" kern="1200" dirty="0" err="1" smtClean="0">
                <a:solidFill>
                  <a:schemeClr val="tx1"/>
                </a:solidFill>
                <a:latin typeface="+mn-lt"/>
                <a:ea typeface="+mn-ea"/>
                <a:cs typeface="+mn-cs"/>
              </a:rPr>
              <a:t>generalises</a:t>
            </a:r>
            <a:r>
              <a:rPr lang="en-US" sz="1200" kern="1200" dirty="0" smtClean="0">
                <a:solidFill>
                  <a:schemeClr val="tx1"/>
                </a:solidFill>
                <a:latin typeface="+mn-lt"/>
                <a:ea typeface="+mn-ea"/>
                <a:cs typeface="+mn-cs"/>
              </a:rPr>
              <a:t> what makes a cat, and what makes a dog. </a:t>
            </a:r>
          </a:p>
          <a:p>
            <a:endParaRPr lang="en-US"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They're composed of simple units. Each unit does a very simple calculation like an addition or a simple function. It takes input from many other neurons, combine them together, and send it downstream to other neurons. These things are connected in a kind of network.</a:t>
            </a:r>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need to train the network. This kind of machines are capable of extracting important features from any kind of input data. We're show the network thousands and thousands of cat and dog photo, and each time we'll tell the network this is a cat this is a dog. If it gives a wrong answer, which it'll do all the time in the beginning, we adjust the weights of the network such that it'll answer more correctly. if we do this over and over again, we end up with a computer program that can distinguish pictures of cats and dogs even in cases where they have never seen the picture before. That's the point. It </a:t>
            </a:r>
            <a:r>
              <a:rPr lang="en-US" sz="1200" kern="1200" dirty="0" err="1" smtClean="0">
                <a:solidFill>
                  <a:schemeClr val="tx1"/>
                </a:solidFill>
                <a:latin typeface="+mn-lt"/>
                <a:ea typeface="+mn-ea"/>
                <a:cs typeface="+mn-cs"/>
              </a:rPr>
              <a:t>generalises</a:t>
            </a:r>
            <a:r>
              <a:rPr lang="en-US" sz="1200" kern="1200" dirty="0" smtClean="0">
                <a:solidFill>
                  <a:schemeClr val="tx1"/>
                </a:solidFill>
                <a:latin typeface="+mn-lt"/>
                <a:ea typeface="+mn-ea"/>
                <a:cs typeface="+mn-cs"/>
              </a:rPr>
              <a:t> what makes a cat, and what makes a dog. </a:t>
            </a:r>
          </a:p>
          <a:p>
            <a:endParaRPr lang="en-US"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 self </a:t>
            </a:r>
            <a:r>
              <a:rPr lang="en-US" sz="1200" kern="1200" dirty="0" err="1" smtClean="0">
                <a:solidFill>
                  <a:schemeClr val="tx1"/>
                </a:solidFill>
                <a:latin typeface="+mn-lt"/>
                <a:ea typeface="+mn-ea"/>
                <a:cs typeface="+mn-cs"/>
              </a:rPr>
              <a:t>organise</a:t>
            </a:r>
            <a:r>
              <a:rPr lang="en-US" sz="1200" kern="1200" dirty="0" smtClean="0">
                <a:solidFill>
                  <a:schemeClr val="tx1"/>
                </a:solidFill>
                <a:latin typeface="+mn-lt"/>
                <a:ea typeface="+mn-ea"/>
                <a:cs typeface="+mn-cs"/>
              </a:rPr>
              <a:t> in such a way that layers that are close to the input data become reactive to simpler features, like edges, and corners. As you move through the layers, the features become higher and higher order. For example they can </a:t>
            </a:r>
            <a:r>
              <a:rPr lang="en-US" sz="1200" kern="1200" dirty="0" err="1" smtClean="0">
                <a:solidFill>
                  <a:schemeClr val="tx1"/>
                </a:solidFill>
                <a:latin typeface="+mn-lt"/>
                <a:ea typeface="+mn-ea"/>
                <a:cs typeface="+mn-cs"/>
              </a:rPr>
              <a:t>recognise</a:t>
            </a:r>
            <a:r>
              <a:rPr lang="en-US" sz="1200" kern="1200" dirty="0" smtClean="0">
                <a:solidFill>
                  <a:schemeClr val="tx1"/>
                </a:solidFill>
                <a:latin typeface="+mn-lt"/>
                <a:ea typeface="+mn-ea"/>
                <a:cs typeface="+mn-cs"/>
              </a:rPr>
              <a:t> shapes like squares, eye. Similar to our own brain.</a:t>
            </a:r>
          </a:p>
          <a:p>
            <a:endParaRPr lang="en-US"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 perceptron is an artificial</a:t>
            </a:r>
            <a:r>
              <a:rPr lang="en-GB" baseline="0" dirty="0" smtClean="0"/>
              <a:t> </a:t>
            </a:r>
            <a:r>
              <a:rPr lang="en-GB" baseline="0" dirty="0" smtClean="0"/>
              <a:t>representation </a:t>
            </a:r>
            <a:r>
              <a:rPr lang="en-GB" baseline="0" dirty="0" smtClean="0"/>
              <a:t>of a neuron, similar in function to </a:t>
            </a:r>
            <a:r>
              <a:rPr lang="en-GB" baseline="0" dirty="0" smtClean="0"/>
              <a:t>neurons </a:t>
            </a:r>
            <a:r>
              <a:rPr lang="en-GB" baseline="0" dirty="0" smtClean="0"/>
              <a:t>in the brain</a:t>
            </a:r>
            <a:endParaRPr lang="en-US" dirty="0"/>
          </a:p>
        </p:txBody>
      </p:sp>
      <p:sp>
        <p:nvSpPr>
          <p:cNvPr id="4" name="Slide Number Placeholder 3"/>
          <p:cNvSpPr>
            <a:spLocks noGrp="1"/>
          </p:cNvSpPr>
          <p:nvPr>
            <p:ph type="sldNum" sz="quarter" idx="10"/>
          </p:nvPr>
        </p:nvSpPr>
        <p:spPr/>
        <p:txBody>
          <a:bodyPr/>
          <a:lstStyle/>
          <a:p>
            <a:fld id="{76A7D3A0-8299-4CC3-8C45-DE21D2F4D277}"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2EDFF3-C9A3-4ACC-AB36-0EC61A20F72C}" type="datetimeFigureOut">
              <a:rPr lang="en-US" smtClean="0"/>
              <a:pPr/>
              <a:t>5/15/2016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46F5F-B6AC-47EA-ADEC-5F74B47E668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2EDFF3-C9A3-4ACC-AB36-0EC61A20F72C}" type="datetimeFigureOut">
              <a:rPr lang="en-US" smtClean="0"/>
              <a:pPr/>
              <a:t>5/15/2016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46F5F-B6AC-47EA-ADEC-5F74B47E668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2EDFF3-C9A3-4ACC-AB36-0EC61A20F72C}" type="datetimeFigureOut">
              <a:rPr lang="en-US" smtClean="0"/>
              <a:pPr/>
              <a:t>5/15/2016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46F5F-B6AC-47EA-ADEC-5F74B47E668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2EDFF3-C9A3-4ACC-AB36-0EC61A20F72C}" type="datetimeFigureOut">
              <a:rPr lang="en-US" smtClean="0"/>
              <a:pPr/>
              <a:t>5/15/2016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46F5F-B6AC-47EA-ADEC-5F74B47E668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2EDFF3-C9A3-4ACC-AB36-0EC61A20F72C}" type="datetimeFigureOut">
              <a:rPr lang="en-US" smtClean="0"/>
              <a:pPr/>
              <a:t>5/15/2016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46F5F-B6AC-47EA-ADEC-5F74B47E668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2EDFF3-C9A3-4ACC-AB36-0EC61A20F72C}" type="datetimeFigureOut">
              <a:rPr lang="en-US" smtClean="0"/>
              <a:pPr/>
              <a:t>5/15/2016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46F5F-B6AC-47EA-ADEC-5F74B47E668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2EDFF3-C9A3-4ACC-AB36-0EC61A20F72C}" type="datetimeFigureOut">
              <a:rPr lang="en-US" smtClean="0"/>
              <a:pPr/>
              <a:t>5/15/2016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046F5F-B6AC-47EA-ADEC-5F74B47E668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2EDFF3-C9A3-4ACC-AB36-0EC61A20F72C}" type="datetimeFigureOut">
              <a:rPr lang="en-US" smtClean="0"/>
              <a:pPr/>
              <a:t>5/15/2016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046F5F-B6AC-47EA-ADEC-5F74B47E668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EDFF3-C9A3-4ACC-AB36-0EC61A20F72C}" type="datetimeFigureOut">
              <a:rPr lang="en-US" smtClean="0"/>
              <a:pPr/>
              <a:t>5/15/2016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046F5F-B6AC-47EA-ADEC-5F74B47E668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2EDFF3-C9A3-4ACC-AB36-0EC61A20F72C}" type="datetimeFigureOut">
              <a:rPr lang="en-US" smtClean="0"/>
              <a:pPr/>
              <a:t>5/15/2016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46F5F-B6AC-47EA-ADEC-5F74B47E668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2EDFF3-C9A3-4ACC-AB36-0EC61A20F72C}" type="datetimeFigureOut">
              <a:rPr lang="en-US" smtClean="0"/>
              <a:pPr/>
              <a:t>5/15/2016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46F5F-B6AC-47EA-ADEC-5F74B47E668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EDFF3-C9A3-4ACC-AB36-0EC61A20F72C}" type="datetimeFigureOut">
              <a:rPr lang="en-US" smtClean="0"/>
              <a:pPr/>
              <a:t>5/15/2016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046F5F-B6AC-47EA-ADEC-5F74B47E668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yantingzhe\Desktop\5362454-3x2-700x467.jpg"/>
          <p:cNvPicPr>
            <a:picLocks noChangeAspect="1" noChangeArrowheads="1"/>
          </p:cNvPicPr>
          <p:nvPr/>
        </p:nvPicPr>
        <p:blipFill>
          <a:blip r:embed="rId3" cstate="print">
            <a:lum bright="-20000"/>
          </a:blip>
          <a:srcRect/>
          <a:stretch>
            <a:fillRect/>
          </a:stretch>
        </p:blipFill>
        <p:spPr bwMode="auto">
          <a:xfrm>
            <a:off x="-1" y="0"/>
            <a:ext cx="10279657" cy="6858000"/>
          </a:xfrm>
          <a:prstGeom prst="rect">
            <a:avLst/>
          </a:prstGeom>
          <a:noFill/>
        </p:spPr>
      </p:pic>
      <p:grpSp>
        <p:nvGrpSpPr>
          <p:cNvPr id="5" name="Group 4"/>
          <p:cNvGrpSpPr/>
          <p:nvPr/>
        </p:nvGrpSpPr>
        <p:grpSpPr>
          <a:xfrm>
            <a:off x="228600" y="1295400"/>
            <a:ext cx="4876800" cy="3276601"/>
            <a:chOff x="533400" y="2286000"/>
            <a:chExt cx="2667000" cy="3666672"/>
          </a:xfrm>
        </p:grpSpPr>
        <p:sp>
          <p:nvSpPr>
            <p:cNvPr id="6" name="Rectangle 5"/>
            <p:cNvSpPr/>
            <p:nvPr/>
          </p:nvSpPr>
          <p:spPr>
            <a:xfrm>
              <a:off x="609600" y="2447472"/>
              <a:ext cx="2590800" cy="3505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2286000"/>
              <a:ext cx="2590800" cy="350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533400" y="1524000"/>
            <a:ext cx="4191000" cy="3631763"/>
          </a:xfrm>
          <a:prstGeom prst="rect">
            <a:avLst/>
          </a:prstGeom>
          <a:noFill/>
        </p:spPr>
        <p:txBody>
          <a:bodyPr wrap="square" spcCol="457200" rtlCol="0">
            <a:spAutoFit/>
          </a:bodyPr>
          <a:lstStyle/>
          <a:p>
            <a:r>
              <a:rPr lang="en-GB" dirty="0" smtClean="0">
                <a:solidFill>
                  <a:srgbClr val="C00000"/>
                </a:solidFill>
                <a:latin typeface="Arial Black" pitchFamily="34" charset="0"/>
              </a:rPr>
              <a:t>DAART</a:t>
            </a:r>
          </a:p>
          <a:p>
            <a:endParaRPr lang="en-GB" dirty="0"/>
          </a:p>
          <a:p>
            <a:r>
              <a:rPr lang="en-GB" sz="3600" dirty="0" smtClean="0">
                <a:latin typeface="Segoe UI" pitchFamily="34" charset="0"/>
                <a:ea typeface="Segoe UI" pitchFamily="34" charset="0"/>
                <a:cs typeface="Segoe UI" pitchFamily="34" charset="0"/>
              </a:rPr>
              <a:t>Introduction to </a:t>
            </a:r>
          </a:p>
          <a:p>
            <a:r>
              <a:rPr lang="en-GB" sz="3600" dirty="0" smtClean="0">
                <a:latin typeface="Segoe UI" pitchFamily="34" charset="0"/>
                <a:ea typeface="Segoe UI" pitchFamily="34" charset="0"/>
                <a:cs typeface="Segoe UI" pitchFamily="34" charset="0"/>
              </a:rPr>
              <a:t>Neural Network</a:t>
            </a:r>
          </a:p>
          <a:p>
            <a:endParaRPr lang="en-GB" sz="1200" dirty="0">
              <a:latin typeface="Segoe UI" pitchFamily="34" charset="0"/>
              <a:ea typeface="Segoe UI" pitchFamily="34" charset="0"/>
              <a:cs typeface="Segoe UI" pitchFamily="34" charset="0"/>
            </a:endParaRPr>
          </a:p>
          <a:p>
            <a:endParaRPr lang="en-GB" sz="2400" dirty="0" smtClean="0">
              <a:solidFill>
                <a:schemeClr val="bg1">
                  <a:lumMod val="65000"/>
                </a:schemeClr>
              </a:solidFill>
              <a:latin typeface="Segoe UI" pitchFamily="34" charset="0"/>
              <a:ea typeface="Segoe UI" pitchFamily="34" charset="0"/>
              <a:cs typeface="Segoe UI" pitchFamily="34" charset="0"/>
            </a:endParaRPr>
          </a:p>
          <a:p>
            <a:r>
              <a:rPr lang="en-GB" sz="2400" dirty="0" smtClean="0">
                <a:solidFill>
                  <a:schemeClr val="bg1">
                    <a:lumMod val="65000"/>
                  </a:schemeClr>
                </a:solidFill>
                <a:latin typeface="Segoe UI" pitchFamily="34" charset="0"/>
                <a:ea typeface="Segoe UI" pitchFamily="34" charset="0"/>
                <a:cs typeface="Segoe UI" pitchFamily="34" charset="0"/>
              </a:rPr>
              <a:t>Ting Zhe                </a:t>
            </a:r>
            <a:r>
              <a:rPr lang="en-GB" sz="1400" dirty="0" smtClean="0">
                <a:solidFill>
                  <a:schemeClr val="bg1">
                    <a:lumMod val="65000"/>
                  </a:schemeClr>
                </a:solidFill>
                <a:latin typeface="Segoe UI" pitchFamily="34" charset="0"/>
                <a:ea typeface="Segoe UI" pitchFamily="34" charset="0"/>
                <a:cs typeface="Segoe UI" pitchFamily="34" charset="0"/>
              </a:rPr>
              <a:t>16</a:t>
            </a:r>
            <a:r>
              <a:rPr lang="en-GB" sz="1400" baseline="30000" dirty="0" smtClean="0">
                <a:solidFill>
                  <a:schemeClr val="bg1">
                    <a:lumMod val="65000"/>
                  </a:schemeClr>
                </a:solidFill>
                <a:latin typeface="Segoe UI" pitchFamily="34" charset="0"/>
                <a:ea typeface="Segoe UI" pitchFamily="34" charset="0"/>
                <a:cs typeface="Segoe UI" pitchFamily="34" charset="0"/>
              </a:rPr>
              <a:t>th</a:t>
            </a:r>
            <a:r>
              <a:rPr lang="en-GB" sz="1400" dirty="0" smtClean="0">
                <a:solidFill>
                  <a:schemeClr val="bg1">
                    <a:lumMod val="65000"/>
                  </a:schemeClr>
                </a:solidFill>
                <a:latin typeface="Segoe UI" pitchFamily="34" charset="0"/>
                <a:ea typeface="Segoe UI" pitchFamily="34" charset="0"/>
                <a:cs typeface="Segoe UI" pitchFamily="34" charset="0"/>
              </a:rPr>
              <a:t> May 2016</a:t>
            </a:r>
          </a:p>
          <a:p>
            <a:endParaRPr lang="en-GB" sz="2400" dirty="0" smtClean="0">
              <a:solidFill>
                <a:schemeClr val="bg1">
                  <a:lumMod val="65000"/>
                </a:schemeClr>
              </a:solidFill>
              <a:latin typeface="Segoe UI" pitchFamily="34" charset="0"/>
              <a:ea typeface="Segoe UI" pitchFamily="34" charset="0"/>
              <a:cs typeface="Segoe UI" pitchFamily="34" charset="0"/>
            </a:endParaRPr>
          </a:p>
          <a:p>
            <a:endParaRPr lang="en-GB" sz="2400" dirty="0">
              <a:solidFill>
                <a:schemeClr val="bg1">
                  <a:lumMod val="65000"/>
                </a:schemeClr>
              </a:solidFill>
              <a:latin typeface="Segoe UI" pitchFamily="34" charset="0"/>
              <a:ea typeface="Segoe UI" pitchFamily="34" charset="0"/>
              <a:cs typeface="Segoe UI" pitchFamily="34" charset="0"/>
            </a:endParaRPr>
          </a:p>
          <a:p>
            <a:endParaRPr lang="en-US" sz="1400"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yantingzhe\Desktop\cd.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8600" y="1295400"/>
            <a:ext cx="8502317" cy="42672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yantingzhe\Desktop\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58505"/>
            <a:ext cx="9144000" cy="514099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yantingzhe\Desktop\2.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58505"/>
            <a:ext cx="9144000" cy="514099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yantingzhe\Desktop\3.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858505"/>
            <a:ext cx="9144000" cy="514099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yantingzhe\Desktop\4.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858505"/>
            <a:ext cx="9144000" cy="514099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yantingzhe\Desktop\5.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858505"/>
            <a:ext cx="9144000" cy="514099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yantingzhe\Desktop\6.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858505"/>
            <a:ext cx="9144000" cy="514099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34000"/>
          </a:schemeClr>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1143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57200" y="304800"/>
            <a:ext cx="4495800" cy="523220"/>
          </a:xfrm>
          <a:prstGeom prst="rect">
            <a:avLst/>
          </a:prstGeom>
          <a:noFill/>
        </p:spPr>
        <p:txBody>
          <a:bodyPr wrap="square" rtlCol="0">
            <a:spAutoFit/>
          </a:bodyPr>
          <a:lstStyle/>
          <a:p>
            <a:r>
              <a:rPr lang="en-GB" sz="2800" dirty="0" err="1" smtClean="0">
                <a:solidFill>
                  <a:schemeClr val="bg1"/>
                </a:solidFill>
                <a:latin typeface="Segoe UI" pitchFamily="34" charset="0"/>
                <a:ea typeface="Segoe UI" pitchFamily="34" charset="0"/>
                <a:cs typeface="Segoe UI" pitchFamily="34" charset="0"/>
              </a:rPr>
              <a:t>Perceptron</a:t>
            </a:r>
            <a:endParaRPr lang="en-US" sz="2800" dirty="0">
              <a:solidFill>
                <a:schemeClr val="bg1"/>
              </a:solidFill>
              <a:latin typeface="Segoe UI" pitchFamily="34" charset="0"/>
              <a:ea typeface="Segoe UI" pitchFamily="34" charset="0"/>
              <a:cs typeface="Segoe UI" pitchFamily="34" charset="0"/>
            </a:endParaRPr>
          </a:p>
        </p:txBody>
      </p:sp>
      <p:grpSp>
        <p:nvGrpSpPr>
          <p:cNvPr id="37" name="Group 44"/>
          <p:cNvGrpSpPr/>
          <p:nvPr/>
        </p:nvGrpSpPr>
        <p:grpSpPr>
          <a:xfrm>
            <a:off x="609600" y="1676400"/>
            <a:ext cx="3733800" cy="4495800"/>
            <a:chOff x="533400" y="2286000"/>
            <a:chExt cx="2667000" cy="3581400"/>
          </a:xfrm>
        </p:grpSpPr>
        <p:sp>
          <p:nvSpPr>
            <p:cNvPr id="38" name="Rectangle 37"/>
            <p:cNvSpPr/>
            <p:nvPr/>
          </p:nvSpPr>
          <p:spPr>
            <a:xfrm>
              <a:off x="609600" y="2362200"/>
              <a:ext cx="2590800" cy="3505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33400" y="2286000"/>
              <a:ext cx="2590800" cy="350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44"/>
          <p:cNvGrpSpPr/>
          <p:nvPr/>
        </p:nvGrpSpPr>
        <p:grpSpPr>
          <a:xfrm>
            <a:off x="5029200" y="1676400"/>
            <a:ext cx="3733800" cy="4495800"/>
            <a:chOff x="533400" y="2286000"/>
            <a:chExt cx="2667000" cy="3581400"/>
          </a:xfrm>
        </p:grpSpPr>
        <p:sp>
          <p:nvSpPr>
            <p:cNvPr id="30" name="Rectangle 29"/>
            <p:cNvSpPr/>
            <p:nvPr/>
          </p:nvSpPr>
          <p:spPr>
            <a:xfrm>
              <a:off x="609600" y="2362200"/>
              <a:ext cx="2590800" cy="3505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33400" y="2286000"/>
              <a:ext cx="2590800" cy="350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908807" y="4953000"/>
            <a:ext cx="1364476" cy="646331"/>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Neuron</a:t>
            </a:r>
          </a:p>
          <a:p>
            <a:r>
              <a:rPr lang="en-GB" dirty="0" smtClean="0">
                <a:solidFill>
                  <a:srgbClr val="C00000"/>
                </a:solidFill>
                <a:latin typeface="Segoe UI" pitchFamily="34" charset="0"/>
                <a:ea typeface="Segoe UI" pitchFamily="34" charset="0"/>
                <a:cs typeface="Segoe UI" pitchFamily="34" charset="0"/>
              </a:rPr>
              <a:t>In our brain</a:t>
            </a:r>
          </a:p>
        </p:txBody>
      </p:sp>
      <p:sp>
        <p:nvSpPr>
          <p:cNvPr id="33" name="Rectangle 32"/>
          <p:cNvSpPr/>
          <p:nvPr/>
        </p:nvSpPr>
        <p:spPr>
          <a:xfrm>
            <a:off x="5463509" y="4953000"/>
            <a:ext cx="2942985" cy="646331"/>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Perceptron</a:t>
            </a:r>
            <a:br>
              <a:rPr lang="en-GB" b="1" dirty="0" smtClean="0">
                <a:solidFill>
                  <a:srgbClr val="C00000"/>
                </a:solidFill>
                <a:latin typeface="Segoe UI" pitchFamily="34" charset="0"/>
                <a:ea typeface="Segoe UI" pitchFamily="34" charset="0"/>
                <a:cs typeface="Segoe UI" pitchFamily="34" charset="0"/>
              </a:rPr>
            </a:br>
            <a:r>
              <a:rPr lang="en-GB" dirty="0" smtClean="0">
                <a:solidFill>
                  <a:srgbClr val="C00000"/>
                </a:solidFill>
                <a:latin typeface="Segoe UI" pitchFamily="34" charset="0"/>
                <a:ea typeface="Segoe UI" pitchFamily="34" charset="0"/>
                <a:cs typeface="Segoe UI" pitchFamily="34" charset="0"/>
              </a:rPr>
              <a:t>In Artificial Neural Network</a:t>
            </a:r>
          </a:p>
        </p:txBody>
      </p:sp>
      <p:pic>
        <p:nvPicPr>
          <p:cNvPr id="1028" name="Picture 4" descr="https://camo.githubusercontent.com/bb28c4be7c8d557f692a6b9e5741242986495c61/68747470733a2f2f75706c6f61642e77696b696d656469612e6f72672f77696b6970656469612f636f6d6d6f6e732f382f38632f50657263657074726f6e5f6d6f6a2e706e6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29200" y="2438400"/>
            <a:ext cx="363830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hajitheodore.com/wp-content/uploads/2015/09/Neur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6280" y="2194386"/>
            <a:ext cx="3375961" cy="18145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9448246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2539462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143000"/>
            <a:ext cx="8458200" cy="2800767"/>
          </a:xfrm>
          <a:prstGeom prst="rect">
            <a:avLst/>
          </a:prstGeom>
          <a:noFill/>
        </p:spPr>
        <p:txBody>
          <a:bodyPr wrap="square" rtlCol="0">
            <a:spAutoFit/>
          </a:bodyPr>
          <a:lstStyle/>
          <a:p>
            <a:r>
              <a:rPr lang="en-SG" sz="4400" b="1" dirty="0" smtClean="0">
                <a:solidFill>
                  <a:srgbClr val="C00000"/>
                </a:solidFill>
                <a:latin typeface="Segoe UI" panose="020B0502040204020203" pitchFamily="34" charset="0"/>
                <a:cs typeface="Segoe UI" panose="020B0502040204020203" pitchFamily="34" charset="0"/>
              </a:rPr>
              <a:t>Artificial Neural Network </a:t>
            </a:r>
          </a:p>
          <a:p>
            <a:r>
              <a:rPr lang="en-SG" sz="4400" dirty="0" smtClean="0">
                <a:latin typeface="Segoe UI" panose="020B0502040204020203" pitchFamily="34" charset="0"/>
                <a:cs typeface="Segoe UI" panose="020B0502040204020203" pitchFamily="34" charset="0"/>
              </a:rPr>
              <a:t>is a </a:t>
            </a:r>
            <a:r>
              <a:rPr lang="en-SG" sz="4400" b="1" dirty="0" smtClean="0">
                <a:solidFill>
                  <a:srgbClr val="0070C0"/>
                </a:solidFill>
                <a:latin typeface="Segoe UI" panose="020B0502040204020203" pitchFamily="34" charset="0"/>
                <a:cs typeface="Segoe UI" panose="020B0502040204020203" pitchFamily="34" charset="0"/>
              </a:rPr>
              <a:t>machine learning</a:t>
            </a:r>
            <a:r>
              <a:rPr lang="en-SG" sz="4400" dirty="0" smtClean="0">
                <a:latin typeface="Segoe UI" panose="020B0502040204020203" pitchFamily="34" charset="0"/>
                <a:cs typeface="Segoe UI" panose="020B0502040204020203" pitchFamily="34" charset="0"/>
              </a:rPr>
              <a:t> algorithm, that can </a:t>
            </a:r>
            <a:r>
              <a:rPr lang="en-SG" sz="4400" dirty="0" smtClean="0">
                <a:solidFill>
                  <a:srgbClr val="00B050"/>
                </a:solidFill>
                <a:latin typeface="Segoe UI" panose="020B0502040204020203" pitchFamily="34" charset="0"/>
                <a:cs typeface="Segoe UI" panose="020B0502040204020203" pitchFamily="34" charset="0"/>
              </a:rPr>
              <a:t>train a model</a:t>
            </a:r>
            <a:r>
              <a:rPr lang="en-SG" sz="4400" dirty="0" smtClean="0">
                <a:latin typeface="Segoe UI" panose="020B0502040204020203" pitchFamily="34" charset="0"/>
                <a:cs typeface="Segoe UI" panose="020B0502040204020203" pitchFamily="34" charset="0"/>
              </a:rPr>
              <a:t> to predict things.</a:t>
            </a:r>
            <a:endParaRPr lang="en-SG" sz="4400" dirty="0">
              <a:latin typeface="Segoe UI" panose="020B0502040204020203" pitchFamily="34" charset="0"/>
              <a:cs typeface="Segoe UI" panose="020B0502040204020203" pitchFamily="34" charset="0"/>
            </a:endParaRPr>
          </a:p>
        </p:txBody>
      </p:sp>
      <p:pic>
        <p:nvPicPr>
          <p:cNvPr id="1026" name="Picture 2" descr="http://iconbug.com/download/size/256/icon/83/eve-wall-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48200" y="4439364"/>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viationhumor.net/wp-content/uploads/2012/05/cardboard-plane-cat.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33600" y="4550568"/>
            <a:ext cx="2057400" cy="1530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30" name="Picture 6" descr="http://icons.iconarchive.com/icons/artua/wall-e/256/eve-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48200" y="4477464"/>
            <a:ext cx="1676400" cy="1676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72200" y="4439364"/>
            <a:ext cx="2057400" cy="369332"/>
          </a:xfrm>
          <a:prstGeom prst="rect">
            <a:avLst/>
          </a:prstGeom>
          <a:noFill/>
        </p:spPr>
        <p:txBody>
          <a:bodyPr wrap="square" rtlCol="0">
            <a:spAutoFit/>
          </a:bodyPr>
          <a:lstStyle/>
          <a:p>
            <a:r>
              <a:rPr lang="en-SG" dirty="0" smtClean="0">
                <a:latin typeface="Consolas" panose="020B0609020204030204" pitchFamily="49" charset="0"/>
              </a:rPr>
              <a:t>That’s a cat!</a:t>
            </a:r>
            <a:endParaRPr lang="en-SG" dirty="0">
              <a:latin typeface="Consolas" panose="020B0609020204030204" pitchFamily="49" charset="0"/>
            </a:endParaRPr>
          </a:p>
        </p:txBody>
      </p:sp>
      <p:sp>
        <p:nvSpPr>
          <p:cNvPr id="4" name="TextBox 3"/>
          <p:cNvSpPr txBox="1"/>
          <p:nvPr/>
        </p:nvSpPr>
        <p:spPr>
          <a:xfrm>
            <a:off x="4572000" y="6191964"/>
            <a:ext cx="2247900" cy="369332"/>
          </a:xfrm>
          <a:prstGeom prst="rect">
            <a:avLst/>
          </a:prstGeom>
          <a:noFill/>
        </p:spPr>
        <p:txBody>
          <a:bodyPr wrap="square" rtlCol="0">
            <a:spAutoFit/>
          </a:bodyPr>
          <a:lstStyle/>
          <a:p>
            <a:r>
              <a:rPr lang="en-SG" dirty="0" smtClean="0">
                <a:latin typeface="Consolas" panose="020B0609020204030204" pitchFamily="49" charset="0"/>
              </a:rPr>
              <a:t>Neural Network</a:t>
            </a:r>
            <a:endParaRPr lang="en-SG" dirty="0">
              <a:latin typeface="Consolas" panose="020B0609020204030204" pitchFamily="49" charset="0"/>
            </a:endParaRPr>
          </a:p>
        </p:txBody>
      </p:sp>
      <p:pic>
        <p:nvPicPr>
          <p:cNvPr id="1032" name="Picture 8" descr="http://g-ecx.images-amazon.com/images/G/01/img15/pet-products/small-tiles/23695_pets_vertical_store_dogs_small_tile_8._CB312176604_.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99897" y="4713748"/>
            <a:ext cx="2657830" cy="1367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AutoShape 12" descr="data:image/jpeg;base64,/9j/4AAQSkZJRgABAQAAAQABAAD/2wCEAAkGBxMSEhUSEhMVFhUWFRYXGRcYFxYWFxcXFxcYGBgYFxcYHSggGB0lHxcWITEhJSkrLy4uFx8zODMtNygtLisBCgoKDg0OGxAQGy0lICUvLS0tLS8tLS0tLS0tLS0tLS0tLS0tLS0tLS0tLS0tLS0tLS0tLS0tLS0tLS0tLS0tLf/AABEIAMMBAwMBIgACEQEDEQH/xAAbAAABBQEBAAAAAAAAAAAAAAAFAQIDBAYAB//EAEIQAAECAwYDBgMGBgECBwEAAAECEQADIQQFEjFBUWFxgQYTIpGh8DKxwUJSYoLR4QcUI3KS8bIVwiRjc4OTotJD/8QAGgEAAgMBAQAAAAAAAAAAAAAAAgMAAQQFBv/EACoRAAICAgIBAwIGAwAAAAAAAAABAhEDIRIxBCIyQRNRBXGBkaHRFCPw/9oADAMBAAIRAxEAPwDzhCYkSmHJTDwmOWLOCYc0OAhzRZRHhg7J7PzJqAtIAPGmLYjjuOvCBdmR4hxIyD+msaS8rSoKEtGSAEtXC7eLLm1doCd/Bs8TCsl8jP227ZsktMQU8/1iBKI21hvCclGEoTPkmhlzWYjZOI+WbQtr7NypyCqzpVJXmlCyO7X+FExyxzoSQ+rF4HnXYWXwpR3HZigmFwxYn2dSFFC0lKklikhiDxBhjQZjICmOCYlIjmi7IR4YUIiUJhwTFWQgKIYURZUmI1CJZCstMRFMWVCG4INMEr4YQpixhhhTF2QgKYQiJiIQpiyiAphhETkQwiLRCNoUCFCYLXNcE60l0DCh6rVRI+qjwHpFNpdhRi5OkgThiWz2NS3IoAHKjRKRuT9I9Ou7sZZ5QGNCp6jUu4A2GEZilc89oNi7ZSh3eBKH+yMLBxw4mM0/JS6NuPwm9yZ4dMTtlpx4xGUwa7S2Hup60VopnIboH0HCgygOqNCdqzFOPFtERENMPMNMEgCOFjoWCIGAmHhMOCYeExnGDQmHAQ4iFAggSawFpiatUbNnq8HrQXnKqyStVMga/hDknh6QFu0tNR/cOJgyq0K70uHONWb7wLdHV/Do3YYlFOHxVOlCA/nElkmJBOFK0nXCKHmmoPUGK+EkbfOIpcxSeA4BPyAELlGzeH59ikWtARNLLTRK8lpGzGq08DluGJjEX1cU2zKAmBwapWmqFDcH9dxGnk2jJxhBzIWU564SVDyryEG7PMQpHdTWmoOaftDTEkZZMThd60DQpScNGPP40Z7R5QRHARrO0PZVUpRWjxSyXfUfeChuC9dozc2zlJYhnDw2M1Lo5s8Uo9kQEPCYcEwrRYBEpMRLEWCIiWIsorlMcUxKEwq0V+XKCsqiuUwwpiwUxGRBplEWGEKYmCYQpiWQrLERlMX7PYlTFYQNH5c42dy3HLkkFTGZml2pXb68ICeWMOzRh8aeX8gPcPZIqZc8FqHu3YnXxkVH9oryzj0G6bsKWKmADMlIwgAZAAFoku2wkVIc+zQD9INy5bhgGLZEgfSMbnLKzpxhDCqj+5XWMvE2yaN1AinaUlwAARzw13AqD76FEyt/ItXiDvFC11XhGjPmSX1auTQUoqthw2zy3+J6U/ziyCHwpcPXLbSMYY138Slj+cmDUEDM7ajIcqGMiY2wXpRxc3vYwxGqJDEaoNCRkLDXhYshowmHAQohwEZxg1oVoe0dhgijpKmILOxB8o0tuSAvEMlF34KD5xmSI0VlSFWdKtgUvyqM+YimdD8Pycclfccu2YcgSW9sI6VbH098s/KkCrVSoNImsd4rZiAW1fEOrF08x5QajZ0p6C0qeBkQPzkegYfSLkm2yxRaRuFYUN5ooetICnHmAA+lVeRf5gQyZMVkQl+SgT/iWPWEzxgpm6sFvQEgJV3iFAgAqBJaqk5UIzGjbaraLis84OC1XBzFcwR7zjztFs7tRBfCpnw4XBHwqFAHGYPQuCYNXZaFS1MVsk1SRkoHVIOQNC2hBEZZ43F8olvHGWmXLT2MmpLpwrGM1SXoeBrEFn7HzlFiyQxYqLV0i/ZL9JUQFBn+J9OUFjae9T4Sym1ydv8AUHHMumZpeEkD7N2KSAQtaXpUOaD9aeUXbF2OsiaKxr6t8oZd9oVMxJJNDn791EW7wtJlhCgSzsx1cFvn6wz6hP8AGinQ60XNd9QZQBrRzmcyIgV2WsSgUJxiru4OrtllFdKnxFeamIPAhifSIJs5aVjAaFiz50i3kbC/xoFJXYQgpCVpUAaqy30/xgRe3Y6dKJIGJLhimoOf6Dzj0Elg4LMM+pzGkUZN4LK2fwgsT9YpZa7FPxIyWjD2XshaJnwpYYi5NAANawXT2RRJTimTElRGSRiL1OeTM/OsF71vSZLSpnUG650prmYECeuYAQSSWcebP55QuXkJrQzF4MU7ZPd9iSD4c+AypqdTp7qdu67mqQH3JrwirdUphVzw/wBUg5LxAOGbbCo/vGflyNM/TpEqJZA0pu31yixKmK1Abn+/0iFE0ZFht4m99IX+YSCzt1dnDjOrfpGnGuOzM7fwXZmFSXBb5P8AT9oDpl4pgdqN7fpEhmghgdefrCW+cZFmnTlFihCmNPiIYcBVouX+yXQa/wBUWzxDthbO9tk9YLgzFNUEMCwYjOAaokmKckkuSXJ3JziJRjakcKTt2NUYiUYcoxETBIE546GEwkFRRrhD0iGCJUiMo0cBCGHw2LINIg52fYy5iTuC/p0gJBu4ZoSiYeKRyziPQ/xr+qqKFtBSWoRpnEcu1yywWACNgluRxAsIL2mzCZQD0jP3ld65dQ4rm8PhTR15stzlIzAI4gkkHapIiGYogMZymP2ThBPRIBgF/wBQViI7xWIUYqIFeavk0WrPIWoFSiAHYnEpvn86RJRrtiVPeiWahJycl8zT22cGLJPWqUJbMsPgfPEzqR+ZiR+JLZqMV7tksoEigFSMuB/Dz9GeL9stCQxAqQwIYVdwQ2rh83BFCNMk+x8WVbrWSoVrVjvRyCOYMaC03h3aBhLOD5U8ql4z1stKSUTUsBMBcMwCw3eDgBiChoywNDEN42h0lqMRzqC3zPmOEZp4vUPhNNbDnZa9FGYQS4Z25t+g8401ptGNDA+IN0ao+ced9np2BWIgupxtROE/P1QY1v8AMd0jHmVEJbOlXduJV6xMkadA9uwhOAxJBNcBcDQH9yIhs0tSsCyay2y1fN+DPFe2zMKErJd8Q4l8geTHyh023fy6JcxPiSwSo74gcJ/ySPOKcnRKNHjBSoUYpV8ioEcaUjHTb0KbSuvhP6ueVC0bMSMSEqRSgKQ1DSoP5WHnHndpsqjMW1UusMaEeEku/IOYUnZeJK2aq1JCgFDMucTUBcs49+sD7N4VAVr14H3vygrIlKTKQK4iCATlifGWB5t+WI7LJxTCDUA9CRkT+EVpqX2jHNbY6MtBKxKLg4acvWC0mckgV+f/ACBiKTJBAJNUhmFDTfhX1inaBNBZBSA+bKJBzq6g+tI0Yk0lbMk6kwv4VO4/7x5RWtlnSUulqUAFCG05cGgDPtsxCmVOOKjBACFAHUpxKp0gpd8ubOA8TnU+lE/D15xvhJtUwPpuPqvQllkuWDjfhA7+J9s7q7u7q81YGYFBUuGNMtuca+zWAS0t6x57/Gyd/Ts6QKFSi9dGDD1z6awzFDjLZn8vNzg6PJSYYTHKMMUqNRxhqjEaoVRiMmDSKOjoa8LBUQ16YmTEKYmTGQYh8NhY6LLOaCVzhypO6T6VgbFy7puFQbWKfQ3BLjkTDOEolmtd/wB4yl7W4kkE+dY0VpvFkkEc+kZ62KlKPEnQsfKCxtSls7MrSAlmuvHMS7Ek5ApJNNRi2jXXd2eTJOOocCjhi2xZ+DDz2Xs4sSyokggaFIpy1+kEJlqXNJIYDkc6aa+88oLLla0Jhi+SOfMAYhDAUcFlB9aEv/c+usULZI2Y8tQ+Y45+cX0rLnQuw58+gI4pMIuVpuOuZ+gSfOMcpmmMSlY0Y04DUTQwejTMPgI2cKKTt3hOkNlya5OWOYzGRLH21OciVoMxs0nws2VMP0B6GJ5yvEmYCasVH8YAJJ5k431JWNIq3JfkXXFlK7kJ7/AKBKVYlHQFQ+ij5RqrxsyUSQsucCgNMlBJJG/xU5xlbNLxS1KljxYkpffCyiOPxN+QRorknifZVIJdk4QNnCa8GCS3OJL7kbIb8mjuw2Tgt0S4pxKn6mB8+0j+UWF/Clj/AIkqpxcDzhltthCJks1UhkBtagno1ekDbav/AMP3ei1CvXM75EdYijdBJ0eu2JI7pP3WBGmRTAOTLlzZ6iwC0fHxrtr4S5P4gImn2vDYlNmkYSXGSlsqujf9rxGpCUmWsUWqX4lZAlSSACem20Y3pgxXbCNoAISCHwqDV+yA4/5E8SBFCVIMtbHZSsjRqkn8TjLTnlc7/wASmrhAbnh8L9PnwiYKDlRzp5nET74Rnla2EtaHyph0S9HrSj55ZxBeElah4C2n3fN018xlFuSA1K89sq+sIEqJfERswr7+UFinT2A+9GGn2KdJmeIlQIcu6g+bpDnCOX6xqOzF4syQ/v8A3F29bMhUsnAFq28KddSUkA+sA7pEtChoU6PTrvGyUm1aHQkskWmj0GYMaXOb58o8l/jHeMtXcSklKloxFWuHRidztHqNktIMveseJfxMSk2tZCWydTJrQZgAENxjVhmpNP5o4/kJxg0YtRiJRhy4iVG1I5Y0mGkwphpg0Q6OhI6LIbIRKkxGIkTGQMdCwkOEQs6JbNMY5RFFu7pYUpj0/wBftECg9gvtQCkJW+HE/M9YzlkmKmLCBR2FW+pAPnG17USUkplFJUpIahYF61MR3XdyJIxYU4iMkpy65xITjGJ2FCTrZImSoBMsAEJb4a1/yMEZbFtDy47dfeUMsyM1FJD5McxvmPWJ1B6FIHV+kIySs0QRZQM35GnKuftoSfYVKcJY8Q2eb6cKRHZQHqkjKvjA9+UE5pQEgqwgDIv9VV9fKFqJblTM5NsBCwrUkONn+Y0eJr5R3cvEMiMJH4kklyMnLnliMT2q04iGZ+h9Ca+fnDb+nE2YggBaTUCoLHMPXIf8uUEl9iN9WCuyEzxTUaeuRJ+T9YI3HaO7nTpbagp82BbJ2fzG8B+xkz+qouGwvXdiOoq/lEsq1YbQspqo5bBg9egB2enCGSWwFshtk/ColmxTFlsyAEhDA8k9cRiKWQqciXVk4wRnVgzdfYia+pZEtDkApYniAkMTTTb8RgbZxRU0u+YGpocX19vEStBXs3l7EyrMiSC4UoY3OYUMhzIUehi/f1owKkB3GAKHGgc+bxkrZbFKWiUfEaKNSwIJSotq+FVdKQf7ZTaWZeXgoMg/HgK+6xgyQ+B8e1+pp5ElRkBQZ83yGJRz6AU3irYbMp/E51JO7VAgjZZv/hUDVh7HlDbLa0E4cuLs/CuekKcE6FKbXL8x8lwGMSvSJ1yBni+QEV1I2+cBPHxYKkpEMw4Xb7RqGfp5R5/flsMqaAlCkA1BUMJpskE0yj0SZILHCPVj0/aM72kuVU9KVIWQQfhKnSrhXI9IfjkkqkHilxkddl8qElcxlKCKn7L+lOsebdp7w76YVlw+4QegUkn1j0y67GuXImpCWOHJWEtvRL06R5PfiWmEYUp/tBSDzB+kavBits5/4nPdLoELiOJVCGNHSRxiMiGGJSIaoQaZRE0dDmjoss2Qh6YjTEojIGOEPENEOEQh0SWdTKDuPexzhkLKWxyB4HKLLXYXtJTMWJihp6j0EIsgkMWS+TF+Y2itaJrBKglgOdIlKz8ZLfTbWkJaO9idxRcVaQlPiLNuS3y/WA9vvtAok14EEdHavKA96WwzFlIVTUEkAVzJz84M3T2eQ39Q4nrhxBWjsHCSP3i1BVbCc6eijJ7RKFEv0b54c4EWi/7TNWoIWQzOxYV4NUxsLZdksSyiWllHbWh1NW9Ixkmy4ZkxKhV8stvLL1EOxqFN0IzSkqpkQvq0yyDiSqrZZ5PrTPSDVm7RJtCTLW6JhThY/CWZgD9DtAa3XQStBFA9a6Z0B4husOtN1MPrk0HP6bitCYTyKTsI2GSuTjoS548w3B2i9Y5yXUUfGpiM89BQakEdeUO7Jzv5mSoKqpBwE7gVB6innDZNk7uYUgVxa+2GeR2hMlTakaYyTVotXlIxCqsefltX8/nDLBZSohKSxUpQB2KgWfgNYlWt0nmeZoXzyz+mrwS7O2fERRmWl6nI/FpTTnXaFSfGI1bLE+6sJRMCcRdIDFqEsSBwUvoQYnv2zqtBlBKThSxbN6AgDbLP6RrJF3CYsDQVemZVjI/yAjNfxKthStNileF0Bc1Yp4V4sMsHQEJdW4KQ+YjHCMsj5fb5I8yi0vkCXt27lyEpkyQJq/gxAgSknJsT+Lp5mKnZ++bdaZpTJTKWvCVFKXHhBALGoLOPPOM5edxlQSlNMKwa0GEljXq7cIJomGQCpJwqAZ0kppmxbR8xwjoRxYeK1Zn+rkUma7s123E4MpJp+FVGzcYi0HLPf6FFqJEYb+HlgUFFZHhUVPoKn9I3l59mZcw4pYKSWyfnk/t4w58SU3GPRrhOFJyW2FpM1JDhm3BHyhyrKFghQcHMHbhGWue0rkL7leTtWnB6ZefWNaEuNHGx+ozhMVWmBkjxeirarMqVJmqBxDAcIUpjWjYi7R4XfsoiYp3zOa0rI54cvSPfb2Un+WWVigGWHFXgGJjwS/VhU0t8sPo59I6PjJJaOX5rvsDlMNKYnKYTDGqznkOGGqTE+GGlMXZCsRHRLhjouyjTpiVEQpiVEIDJRDhDRDohBYllgdOn6xCYkkJrmPMf7gi49hmRJTg1Z3akAb4vUuUp01cU4ARomaUou9NKRkpFnC1rUcLu2pPrC0r2drFaggbIUUqxfWufP6xq7Pak4XqdwplciAlIPVyIpIsYSS/0brEQQl6EAjQ4SCObfp6RbdjEqCs+3AAVA2q3E5tro0VrXMlTG71JxB2Wn4mOlaKS+mWVRAubOyAJAyyL8WDpiHGp6Pqcx1d2yioplya6DsqwLI/ppRMH4VAKbilbN5mBF53XbJgMtMgoH2lLKQOQYmGWG8VJUFS1V4EetWP7xqZnaZS5TKCcTGocHbz4Qabi7oS8afQJ7H2X+TxBZHjYuMixUGAOmkEu5EyYtQFCaP6/SM9bLUqasByz7Ac2bWNVdy3CUgUAD68TlrWKyu5WxkIqKpHf9OxDZ9n4ivGvrGjuSw4GoMWgDMpiaBtcyx1OW0dmSFFIOeY+hG0aqxyQzaU1J+fOMuRWyOdIfJaWQTkQKv6V6xgO3fZu1TraLZZlS1iZKQChSlJJKHT4aENlTnSN3eVZakA1zHSvm8ZGxXisYMeSQAQcmBNAAaM79RCsWTg3FEji5+r5Asi5rSoVs6kn8SpeF9apUT6aRCbokOO/mhbfYllxt4lliRTQCCXaftMpbyk/DqCHPmMxT01jJ2aWFEqc4X2P6k+hjRbStaChjT9x6BdUzIIShMsUATSgypSsaSyTMbVB55E7bbRgLvSo1IUAwZ0liNPEQ467Rr7oonETXorE/ERkdqQzJBVopdoZLrSQW3b6v+8FLomhQDl2ozjzH7RXt92laVKyJPw/Z8t/rwgddchcpaSB4XY1NMmIerZ+kLk92WkpQq+gj24mqTZcKUleIjViOQ+1yY8o8StSCFF8/emnKPcu2kxJs4CwcJd/3oR+seLW9AxEpLjqD1Cqj1EdHC9Ucbyl0DyiEwROUwmGHWYiApiMpi3ghikRaZCrgjonwx0XZAvEsswowDRSuoSPkX8xD0TwMkIH+R/5KI9IGixQYdCi0nZH/wAcr/8AMSpmr+6k/wDtyx6hIiJEIiIt3cRi+Fzx/aI3H2kSh+Zb+SVn5RNJmyHqJnQoKegUkE9TB0XHTDk1GOWRXZm+kAbBYkpKkE+I6BTnr9lPRzyjRyE4pRZaQMgMJR0Jr6mM1fd3zEeOUkls1IAUB1SD84Sl8HaxyuCJLwOBYOIkNkK6atpENpMtgohiBR6PwY19IFotkxaXJfy+jCKKrSpLjTz9MoiQ2whPtEsgl2J0CmO2ganOBtqmpY/FzVhJfQB6xPZ1KWGZ+aYhVda1rqAANwKDg0FHT2A3fRFZ0qUcWlKsAf1NNhBWQjwuHII1CduQDmu8QTpIl+FKcs/b5QUuo4g5+Hg6t/Py0gnIkUUZchSfE7FqPyPD5VzjU9my4Y1Ouz8IoWuocJoKOXLO2bdK0EGez8g6hhplCpW6D6QYQhlMCzDq+lNY0112kqSNcn55fTOAlnSnN3MGLpACnfPXnASxsXJkd8FWFRSajI6deGcZm3WdVSMiSrTMu761d/KkbK+5LDJ3Hy/3AWx4VJZTMRlQV3d28towcXHI0x+OfotHn14WVRViSC4DlgaAZ+Ehj04xRXLc1ApUADCX1yGfKNvfVwUdKcQoQxqOhPtoHSbhE0OxBGpGu2fzh7zaGrj2JcUr4dd9dMnaheNHbbSUBAQDVwAHJJ0BDg+v0iS5rpMlLqIoODt5fWAE6UpNocrmKr4UqS6DWoxJDAwpRctgyknKjT3GuaogLGrnMs2jvT9szBK2hASTmQQ1K6Qt1LCEVSXPA5eUVZrzpjAHCOnNwYvg6sz3c/sVr9nnuwKB05Kbo7gjzjye+0+MujCrg7Ebh/8AUejdqphJYKCQmj95KSRzxqyMYC2WJSlfHJIP/n2b5JmGNeKLRg8qSekBSiEwQUVYEjOfK5J71R8wjCf8oqKRWn6Q7owUV8MMUmLGGGKESyFfDCRK0dBWUXlRyYVQhZct9QBuT9A5PQRZBUmFh2FH31dEAj1WD6Q8GX+M/wCKf1iJEGDYResMmviLH+4A+TODzaIZa0HwpE2uiSkk+SXMFbtsCSQSVJ4Ykk+SQW5FoKtDMcHKVIMyJYCG4cPpAWZJJWQkVFQ2Y5NV4NTpspJDhZG2IJHVgT6iKF4rQPEmWW4KDPvgVLIJ4wtR+bO0tKjO2u0TJSnmTAoahae+W22IpJHJxzhU2+zrHwV3HgV1x95Tk0HCkLSClJ5khHmUoSwgPaps2UsCVJmrL/GVWsShwCTMCVcy3LWHRqXz/AqWvj+aLFl7pWSiAWoQmYOhSpHyi/Mu1ax/S7pR/wDTV6l4iu28p5OEzJQJ+yFy5ivJ1KHJjGiKJikVXh1JIwluTB4GS/6iJmXn3Isg95LS4DYe8UUtpQg1z1iDu+7DIlEtmA9NKnyDGsErwss9sKJzHN81V3GTc/2I9UqeGwzBQ1ozuCCE1Hn8oUPXRPZaNjSAdiQTqOuvPakQz7XNkgiViKSXAzKSdEvpwi1ZrLNPwqThb7r58ScoISLPQBbUo5Vocgz/AFMEkDyp2Zu7b7n4j8VMwWo/0jT2W3WgpSuviLJSKOfiNduPzgbfV1f/ANJSkpFQoZuA+0E+ySWCTNUMCQSkH4QSACacKPxgMmOT66NEc0OF1s06Z0ydLQmaGSmtFHxED7TCvLXPaH0BHzDAl8g+dcmO0Wky0ryNCKsXrk4hsyxLCgxGEjPifoX6+kZJ45IQppleSVTUgJ8Kgcj10rRvYygrY7qKVBx5HLcMQ0U7PZZgBBUH4jJtmanKC1lC1YR3hDfdYhQ4uK9OsTFjTe0Dlm+kxt4+H4Qg7BSwn/uA9IAYZs1RSqUcOTy5ylDylqB9mNBfchRQyVFJbMEDzBIPlGOt9mtKQ6VTSxqCFK00UQCR/qsacvKPSf6V/QrClLtr9bCE2xqQlkSFKrUlK/N1ZmCN02ES0lWFieX6CBdz3elu+KSFnVI7s9WoeZDxpJJLfE/Op+sZcfGb+f4/odkbiqML2msK1qOAP+ZPqGdoxc+65oJaTM6JKvUCNx2wu6Wo4ihQVuhQ88Cnc8ApPOMTPu13MtQmMHIZpiQNVSzVhukqA1IjVFKtHL8i72UpslSSykqSdiCD5GI8MShO0IREsQQKTEZTFkphpRFohWwx0TFEdBgkhhphYQwRQ0mFBhphAYohdlFZDCiTxCEnm7AwcsiMMsqxZfdBUfVgfOAFjkYyBGwtZRJlJQzuMg3zy61ipM3+FF8rB0mYhVVKX/kE+jH5xbkS6OWSjf73LvSQecDsQBdISnbVR44j8P5WipaJyiSVqBPMufKpHCCVG+SDi51cIWobJQcCPM5q44Yz99WZAOJIQVblHfK/+57vyAi5dcqZPVhT4UjNTCg8/wBecWUSgxEwpOEkOo+HhiKQKmvhFeTQTUltA2ugR2fvJZLeIISwOJWGWPyIASCdiSDzjbyAG8RZ8gAyi+TCh6kDgTGYtFhUQFIKJYS/9QgjD97ukh8HNLqdnUHhbkvbu1Mkqao7wgBcxWrfcGrByB8Sy7Qdp9i2n8B23XagE4iU1DgrOIcVHJPAM9W2MDJtmlk4UqZixIfwvpqT1O9IPSilSQQ1Q424q5ceHKB9qsoHw0Z2oMzmT7+QhclQUZFMGgAmKCMmADnzFOmkMICSS5D6KLJauQGXvpUWJuKh9jj7zhP+iKXVS1FXssYkdhPQltvCWkKSjMg0GXFvX1iS6rckhKVUYNmGpRjvQPFmV2bDOzl/2LGClk7HoNA49dW4Uz8oOSSiUpfcv3ThUQEEpLu4LJVzD8fTz0khBAIxqKT8I1SaOMqiAVg7PqlB0rPz1p9Y1FhsRY4jn02+tYxqNsk5I6VLBAScTh3wu44/6HTNiljsmF1fv5bPEsmypFTnvFO9LxEsHCa7fXlxy1yeNcMUYeqRklNzdIFX/eiEPU/lLnkUv9RAe5bGqYvvMkku6MUtSTyo3EtXciJ12Uz5hWps9mBPzSeBfnpB6x2cIG3vjGGU5TyOujX6YQpdkgLDCo4h945/miKYw3HKo8jX1MNMzESMjv8AqNREU59ik+YPLf3xAKT1YEVsAdrJQWnxgqSA+JOaedMv7hyaPOrTJKTjQpwCGWlwUnRxmg+mxMejdpAoICkEgjUFiDwIyjBqnpUo4/6a8u8SAxG0yWKKG5Sx1IWYvHJSM3kxplSdPTMqsMv7yQGX/enRX4hnqHrFVotWuzlJDgMXIUkuhTaoPzGYyIGUQgRb72ZBmGEKYmaEIiyisUx0T4Y6LsqinCKMI8cow4EaTCJMNUYVBG0UQLXWolaQdxy/eNNfSQAkqGnt4zt0IAUHp6mC1+2kkQuXZ1vDTSsEqloJcuetIdJsferTLlJYqID6ganpAuXMUVULblo1txFEpHeIClTFA+JeSdzXQQyCvtmicq6Jb0tSLNKEiQlTEMSB/UmKJyTR+vk+UY+ZawkgLwkpNJaT/SRRzjU7rVRyATkCpSqpglfdqcqYklVFL1I+6B9lPAZ60oM1PIDts3TlGj6kXoz/AE5LYVl3ypRHiJQ4ThIHi2HAcAwSNN70tSJrlZACQCrDRk6J4Ofm5o8YeZOWpQSmgemgAFXJ2FSTzi6u3lKZctJoSFFRzLuyiN2BU2gUkZh4F472i1k46Zt7PaVJBWDiK2YMwSB8IA0GR/x4vfsl5g0XsanIDc8eGVY8+lX8c8hkBmSTs+z5nhyi1O7Rd2kAB1Eh/fUUhcoTsNThR6GgpIxJ6b614GIpMwhb+zwGwgFYb8GEPkzqOpLE4U+R6DoSFjvmWshyxOnvb6ea3GSC5RDYnFJ3qeAqG98I0NxgkJ0IDnix/wBdYzdlCJtAsMPmT+ojSWO2SZQdcwMMZPBLsvoIHk2wJUkFwCCABm3LOCBnpQC5qPYjE3t2qSlSAFDAo4Sxq5YBju5BSaP1aM12j7VIkrM1alTKIJAZlIUpsQehD+RcUNAcLXSsXKKa26PQ5l/kzMA8q12IO3qOOlO0ye8WFrJBBpxGgLajlqNnjy69e3RTLSqUXGIKNGOGhYK0UM2IqCciC1y0dt5gXhPjAcFswQoseqWp/uFZoZuNy/YbhUJSqB6Yq8EswoWzIoW0J018oqWi3rxFClUoUn6H9tukZ27r/TOqDXNuu0SW5YIGGoDsNql2jC87dpmteMkzQ2G9QSyqFyODjTlUEc4t222MzHPSMzcsrHVVSnXcbHiPkTsIJ21eTMYB5Wuinijyou3lJCpJVlTI+6x5neUplGnvhHplqD2fxbe2jzm9gUqY+JJyOvWNON2YPIWqB1nnlLpbEglygux0cN8KhooV5hwUmJS/hJb8QDjhSh505CGmFEOs54jRzQ6FiyiPBHRK0dEKAjxxhY6NDAI1QiTHR0UyIK3MfFBW86isdHQt9nX8T2GbnqZQA3EaW2KIwoFEuqn9q1JTXgB8zmTHR0HHpj5e4GW4VA4wHvKlBxjo6BCfQCthZKm/COhc/QRHbx41cFqSOSfCkdAAISOjbD2oxz7GScwdsPqaxEFOS+jnyBMdHQQpmhlnMaMkNwMxY+SEeXExWkrP9RTlxQcAXFNo6OgH2H8Fy7rdMSpACyAZssNweWW84tG3zFiYFrJxS7Q78bFMWeQxISW3EdHQaSEtvYDXbZncr8R8Is7cMUoP0OBNOEFrzmFUm0Alwnu1J4GalZW3AlCS2TucyYSOhkewGY7vCAQDQ58Y1FnLTARrh/4iOjoT5XsNXg+83F3Sx4Swg8qWHyzjo6PMLtnekXrpFQdcQ/SLikihbYwsdBS9pmfvYVvOln6R5zeiQ55P1hY6NuM5mfoCkvCpjo6HM544Qojo6LKHR0dHRR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038" name="Picture 14" descr="https://www.petfinder.com/wp-content/uploads/2012/11/140272627-grooming-needs-senior-cat-632x475.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1648" y="5205902"/>
            <a:ext cx="1342997" cy="1009373"/>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6" descr="data:image/jpeg;base64,/9j/4AAQSkZJRgABAQAAAQABAAD/2wCEAAkGBxMTEhUTExMVFRUVGBYZGBgYGBMaFxkeGBYbGx0YFRYZHigiGhslGxgdITEhJSorLi4uGCA2ODMsNygtLisBCgoKDg0OGxAQGy0mHyUtLS0tLS0tLS0tLy0tLS0tLS0tLS0tLS0tLS0tLS0tLS0tLS0tLS0tLS0tLS0tLS0tLf/AABEIAMIBBAMBIgACEQEDEQH/xAAcAAEAAgIDAQAAAAAAAAAAAAAABQYEBwIDCAH/xAA6EAABAwIEBAQEAwgCAwEAAAABAAIRAyEEEjFBBQZRYRMicYEHMpGhI7HwFEJScsHR4fFikiRjshb/xAAZAQEAAwEBAAAAAAAAAAAAAAAAAgMEAQX/xAAjEQEAAgICAQQDAQAAAAAAAAAAAQIDESExEgQTIkEyUWFC/9oADAMBAAIRAxEAPwDeKIiAiKGx/NWCouLKuKosc0SWl4zRMExrbfpBnRBMoujCYynVYH0qjKjHXa5jmuae4c0wV3oCIiAiIgIiICIiAiIgIiICIsPG8Tp0iBUdlm87axdcmYjt2I30zEXFjwQCCCDcEaHuCuS64Ii41KgaC5xAAEkmwAG5KDkip9TnTM4upM/Ca4AvdPm2kDYSrex0ieqjW8W6StSa9vqIikiIiICIiAiIgIiIKP8AGHHVKPDnupuqNLntaSwfumZzGLN7+i82tfmNhqSe+vURK9dcf4SzFYerh3khtVpaSJBE72Xk/mTgNXA4p9Cr87CIN4c0iWvb1BH0II2RKHLhfGa2GqCrQqOpPaZltgdvM02cD0K3/wDDr4lUseBRqxSxQHy/uVYF3Up33LDcdTqtPcZ5EqjAYfiFOXUqtNrqrYvSOmYAa03aztIm1xUaRfTcHNLmuaQ5rgSHNIMhzSLggiZ7IPZyKj/CzngcRoFtSBiaIaKgFg8GwqtHQwQRsexCvCIiIiAiIgIiICIiAiIgKpc0D/yqeYAsdScDI0IeND7hW1Vjnql+HTqTBY+N7hwuBF5kCFXlj4ysxT84RPCeMOwlV1JzXOw4EhwIPhye5mDOg1Ol7KcxvN1Gm8UyyoXmIAAvIJmZ2iPVwWscZxWoa4YaNOrRdncGOdUa4jCu/ErGBkpBtVjmAuiSCJAMmy4vF0c+bxAG+YtuJuLiJkabqiMk0iF00i8ytGJ5ww7Kj6RzZmMFR3ywGncmYVO545lq4lraNAFlFxAqOM5r3AyjaB1M20ULzFxY4qnWqYNrhhqdWnQd4dFrsRVcQJLm1GnLTafKARJO4C5jCVMOHB3hu8JxD8hs5gj8UUr5W7Fo3Bi0Lt7205StdpLH1QMP4DJuA0ajb8p3W0sG0imwHUNaD9AtS067q1cMp0xn8pZmE+Zr2w0AWcAfM4nZs7Lb4U8Ma2eonqH1ERXswiIgIiICIiAiIgKv82cnYTiDWDE0ySwy17SWvE6tzD907j+qsCIMdmBpikKIY0UgzIGR5csRljpFl54585FOExOVs+C/zUzqcu7T3bMT0gwvR6rvPnB/2nB1ABL6Y8Rkay0XaP5my33XJSrPLzfwHjLuHYuniKJnIYc2bPabOZI2Ox6gHZep+FcQp4ijTr0nZqdVrXtPZwm42PUbFeSuM4aHmNDcei2h8CObMjzw+q7yvLn0Cdnavp+4lw7h3VdjotDeCIiIiIiAiIgIiICIiAqb8Q8Q8NY1pgBr3ugw7ZoynYxm+quSq/NFSMRSBLWtLHeZw1II8oIvMHTuq8v4rMf5Ktw7gznObTrHxAWkvBc4kF8OOQt0l17xJAK6sHwTDVKtWn4tSr+yuhjPEfLc0PmvDpeQfKJ6fS1YzAVHlhotg1BldVzCabZEuAJkvItbeCdFy/8AyGHa/PTb4bgLOZZ19yf3r3MzO6pri3E7+1/u64hSqeBNWo9rgGZjfwwQ43+Z0wTA3ynS5WFR4ZVovLajBEhkwSwhwjQaS7czGa4OqvuA4JWp1SSKTmzMy8XiC7w7tkj/AGsTmvwB5aj3Nc4H5IzGOjYOb0PaOir9ua15T84tbhU+D4n9mxNFuv4jTTBknK8lo0GoaXMPstzLS3Aqb8TjsM0AmnTfLXPblfDPPcZv+P3uFulaMHTPn7ERFcpEREBERAREQEREBERAREQaF+K/J3g1jUpD8OoSWgDQm7m+gN/QrXLsO+i5tRri17SHNIkOa4GQY7GCvVfMvCBiaBZMPBzMd0cNP7e6848Y4S5j3DLlgnMOkGDDex6f4UN6nSyPlDevw25ybxHDZjAxFKG1mDSTo9o/gdBjoQRsrcvLfLmPq4DFNr0rvbIInyvaYzMd2Nr7EAr0dy3zDQxtIVaLumZhjOw/wvaND30OoJCntCY0lkREcEWJxDiVGg3NWq06Y6vc1s+k6qn8W+LHDqMhrqldw2pMMf8AaoWtj0KC9otOcR+MlZzstDDMpD+Os5zjHdjIj/sVXcf8U8eZjEsH8lJgb7F8lHdS9CovNr/iJxIi+KqDsG0m/kyVgV+ccdU+fFYiNT+I8fZpAQ09Qqvc6jDmgfGLZBGW4DgXEC31vqvOGL45iHfNWrHWZqVCb+pWfy5gs+Z0kPdYON9rydeg9/pDJMeMp0r8obk4bxx1BopRnIjS8CNJtZZ7ObWTBBB6brTnCGVHvLc7vKe2Tpe9vYdFaaeBe2+czrY2+/8AVY/dmnDX7UW5XuvzACyWzfSFT+J8Ue8yWX6mOot+v8L4WVMkS0Gb9PsdD/ULoPD3HVx9IH2Ov5KrJlm0p0xxCR5V4jOMpuqZoktbEAZnA3OpNj1n8ltRaKo4p2HqsOV3leC2RGh7neI91u7A4ptWmyo35XtDh7jRavTX3Es3qa6mHeiItTMIiICIiAiIgIiICIiAiIgKg/EPl1p/8lo7VQPSA+3sCr8uuvRa9pa4S1wIIO4KjavlGkq28Z285cWwbXGGnLYmTqCNfUWUXhuIVsLVFTD1C17IuLE/8S3RzextYWVz534EcE8gjNTfJY7t0PcR+S17VqzYC/5KqnlHC+2pjbb2C+MzPBmthneKLEMc3IT18xzN9IPqq3zH8WcbWAZQDcMHRdsPqGejnCAPRs91SKuHawMaZBc4F3W/U/43XFj81U+WwBgaRG6u2p8XVialZ9TNUL6lR37zy57jP/J0lY5LqZuPN3vHssvGcZMnKL6T/ZYNNrqrxJJJNz0G5XYn9k/xya19R2WZJjeAPUnRSdHhLWZMzpcTdv3sOu/06ruZh20KRe0+bQEiD7+/+umHw+o59VpmY9I6Xk/3UJnfSWtdnGWnxcg2gfaZPRcsLg8rnTc0xJ+YXiw+vXoVIeUYh8gBzYDZE30Nx0PZcMK4ONYxeSdO28dt/Vcm3GnYhENpQSDsfrdWDAvLabC2Ll/WdvvEx6+iiGNcXOiIm/vbfXX7qy8KbkJouiLlrjsHReZ1kRfr3lQyTuEqcS50sK5o8dhgWLmkiLQLQO/0U3w3jPid9BYxHaDP6PUqBq1KmHddpyzJmIIGt999Ov154XG4eo6YAd1aY32P+FhvEzG2yul1biBqZk7QB1/pH/ULtFQag263Nt4EqLo1qVr/AMOlxB/Ie0a+ypiAfKHgA2DtgejhbX+n0rjcpzpx4xj2lhaGguzC5uZkaSLa2J1V0+G3E89OpROtN0j0cTIPfMD9Vrr9kdSd4lQgNafKJ+Y30PaD9OqtPwmqF1au6LOYDMf8tJ99FrwTq0QzZo3WWz0RFuYRERAREQEREBERAREQEREBERBQPjC6mcNTY7UvkbQGi5/ILTL8XSZYRt8osO0/Tqtn/GLDGpWotnytpukXm7hefZawfw2HD8MxOpMi14gf3/xXMxtdWJ06+I0WnK9pm4AmfuRbdZTMJTBJiSRBudOvQek7LH4nTbGQQIFht6Dqu/hjm5ZbmzQRH9J1Bt9hKjvh37VXHGHutupfB0vDp5jYna99RebbKF4g4+I6bXUjVqg0Qfb2kkSevt/idukY7d3EcZmEW+5Fvdd/AKUPkmIi97RfTpaFC0jJ6qwcKxA1vYQIvoLT0/yuWjUOxO5YGOfFR8EgE94P91l8CYSKgny9LR0Bvr99O4UZUJNQzJvfr+StVDABr77tkD1ZvM9Zn+6jedQlXmUXQLgQ+dxPWWmPuLKwHCiuWkxbMB5rw5ovI+YNj961wqq7FOBcyLF/3zfff6q6cFLKrC0nKQQRsRJgEGxdoRHa2i5crLOZXaG+FWp5qejXDMWkC97fqY0uo/HcvYV7i+mfD0iCYFt53j8ws+piXNgAeKY6C/8Aj9esPiOJ0xU87Q07nKbHcEAXhZJ3vhprr7d7+W6shrawggxnBnrZwsYk/TcKf4fgnU6Ya4NLspBkDo7rqQfqFg8J4rTqDKXWbGrHNJzGG5Znrv1UxhnOqDyEOiLG09HhpveIjaT0Ew+X2nwgcby3iKjmy78AuEw4k2FgQTrH++u0OROENoU3FoiSB3tfXe5VfFRwpEQA61j8v9utuxV54BQLKDATJIzE/wA1/wCq04PlO/0zZp1GkgiItjIIiICIiAiIgIiICIiAiIgIiINYfFSg7xWul3naG62AE/1P3Wqg6vmyMIINgDG3QdP7hb4+IHBjXpAtAlvXS17rRvFSc2XO5pF5aAQI/p/fZUzxZfWd1R2OwNYAVIkHWCff/R6LrpcRNPzMAIPzCBPcXH3UpTxGIawlwbXZ/E2JAttHfUf7wsRhmupmrSGUzJaTpf7afmpR/XJ/jjxXhQrt8WmWgwSQZBkRaPvdQVEkscwyCzb3/X2Vx4Ri6bmXJbsW3LLx9LhV7jeBdTqlwhwMnS0KMW1OpdmvG4R1C4tdTPBGEmD7TpPSfvHZRuEAD7Dyn6gx091ZuE4GCSSADv77a3kaDVdvZylUEyjFeHDRwnpE/dXPK1z3AWAEAOm2hB1jY9Qqw/Exi5NhLe+mlt1ZcNXirUDpsQASJgXuY3iPzuo36Sr2reKa0VqrDYG4OkOEa+8hWHl99xTJLXOGZhbaQ8CR7n/5tuofjtEtcXEfKb9wbG/vZdvCccMwDgcrTma9sT2bMRGusaJHNSeLJ/EeFSJDs2cakQD2yiJJvrH9j04WpTe/ztJcSB5hBHWZAgdz7yvmAxzKlUucWta3Td0yBMR21jvCkaWJZVq5WeM2Z8zTqfRwd0MW6rJeNS00lzqYFrXsIYZBAkEtcATEQZBaTaO46qSwtMtecgDcpIabxGawLetp9CspmHESDaCDZsGdS4NhrXbmANF1tqTBzBoEWuSbX7/YqOuEt8u/D4PEVa1IERSe8AtPqM0m4cMuaI1t1AW1QFUeSaWZznTLWgBuxl17j07DVW9bsEfHbFmn5aERFcpEREBERAREQEREBERAREQEREHRjaWem5sAyCL6e60Hx3AVKFZzB5jJk9zex3heg1pj4lYNv7S4Mc4OPmdA/qq8kLcU86UmpxWpR+ZoM9oB7HbrbuvuF41Tc4l4AY+AbQG3sD2uYJ63UbxI1meV3nYd4n2Ntf11XPhPBvHa4sdlI2O/YdU1Gtu7nbsr4R2GxHlI8OpJBvAvufyi6mn0XVWglgI0cDAOoPlmIMeywcG+GOo4xji1p2iwBHmDp0HrF9FasJTLRq14gEOAbexAM9YnsQbXWfLbhbjhReJ8Bc0l1KDlGYtkyND66g3WQOJw1ztXCNRFyPM6B+vRWvD8Hc52rtItMR/q3TXuvlflBkm5Advb1+5Vdc9dassnFO+GuMPmqVbCb9NpsrxgCM+YuF9bCZExrO9+nedezB8ueFmDLzF9DM9eggGO51spM8JqU3UyHNBIJcIm8b/ce3dXTkielcUmEPx/APbTeHNALbk7X3sqlS4ifB8ICACTPuYn2K2Ji5dLXNc7MNADDSTa51tH0VPPCGU6hpVyWNDiZAJc8kixaLgRN5XcNqzuEcsW4lWMNhKlSoRTDnEdJJH66KSpY7EYSs3xWkTBLXXkT17aW0Wx+D0qdNsU2eUD5WtAMm3ncXHzdtt185m5f/acK+KUOZDmxY2+a2/lkxvEdFG2WJt4zHCVceo3E8pCrj2GgHtJ88eunXcXUJjONmnDKcCoT5WiQ9/8mVhBM3gm/TdVrFVCWtYCCGty3JIgCfKNjYn2V3+FnJ9N1ZlasS9zJqNBOjmuADgdZB7woVxxuIlO19RMw2xy7hHUsPTa8kvyguLvmkiSD3GnspJEW2I1wxTO+RERdcEREBERAREQEREBERAREQEREHxxXm/n7ml+JxFQsyim0kCGw49yCZXpAryo6g51R1R4lpe43HmIzEyZ3/yo2lOiIbjqgkB5gnQgG/aVNcvcT8Gq1z2AB24zdbzeD7AGwuuzFcFpPbna8sFrSS243JnL9QpXh+HpGgynXpF18rXtaSJm0ReZ/RVdrxrhZWk7S/EqbziKVVrWvp1fISIzS7fUyP1qprB0GsytywctraC5E9B27+qwq/L+LwmBqVywHw2l8vIDmNHRpuXDb8lVuGcw1nMymCbyTqAZBv7hU2pxuVtbc8Nk0scxgHlg2Foibz92n6rFq8dpuAyg6SQRpBFvvKppxDhMOzNm5Ek79PUqQ4dhnOORr82Ygi19Ra3UrPqJ4Xcxyn+G1TVeWtpOLiSBGhAJi+ytuG5VMeZ156KT5b4N4FNuaDUI8x6dgpla6emrEcst89pnhDt5cobgnTU9FRfiry+yhQbiqLDmp5muMyQHiA6+sG/ZbSWJxbAtr0alF4BbUY5pnuIV0Y6x1CrztPcvJ/CeKPw9UPbsZjqrvg/iYab25qbMhcMxk2E3Mxf6KC4fw51GrVbWYD4LnU3Etkkgx5RBJmJjp01Fu4NyVhHgPqNc4VRIa6W5QdomQd1TmmsczC7HueIVzw6AxNWXRTDi4aAGHGAP+30hbr+H7GOo+PTEB8NG3y2PrsJ7LUuN+GNd+JezxfwYBa692kABpBOoEj2W8OV+DjCYWlhwZ8NsE9XG7j7klTp42tuEbzMV0lURFcoEREBERAREQEREBERAREQEREBERAXmHj2LaXubMg1Hi0SRnMR3Nvcr08V5f4eR4maGmC4yZgSSMwi5jNbvAVeRZjbC5Z4UarabBTbmME75bC7ifT9WWxeD8uUaBzAZn/xEafyjayhPhmQaTzHmBaO8ETv3lXRV4Mca8p7TzXnfjHSG5x4Y7E4HEUGGH1Kbg094kfcLQfLGCa4VBTygghpzgkyNiNjt7L0qte84crGnXONwzRlqR+0sAMmNKzQNSBZw3sdjMs9JtSdOYLxW3KtcL4cAQYAeQM4Gh7x3KvfJ3A2NHjEAkk5baKisqhua8h24PXdp9FeeS+LggUXWJuwnfq313ndYPS69z5Nnqd+HC2oiL1XmiIiDTfxR4JiTivwhlo1BnztMQQIcHR6A+6+8IeKNMN8QuySZcXEkzMS4CSDNo3WzuZcIKlBwOogg+60fgqNavjH1XOeyjSLgASb7RGutydu11ny13w0YrNwcBrCu2m8AiJBBF/Kf19VZVSfh7xBj2nIPKSQDe5G/2Kuylh/FDL+QiIrlQiIgIiICIiAiIgIiICIiAiIgIiIOrFNJY4NMOLXAHoYsV5f5Ub4jGyJyxuRFje36t7r1ISvPWM4McLicRhnTTJqucxwjzMc4lhg6iI6wZ6KGTpZj7bJ+GNvFGxaw3mbEjf117q+rzxyxXe8F8v8AEpOqfK5zQ7w3TBANgQL/AOlu/gfFm18PSqgnzsBuIPqRtOqhit/n9JZY/wBJeUlYpxC4uxXqrlKic4ctuovNai3Nh3EuewC9F272t3pk3IHymTobRWDrBr8szHfvqD/VbJqcQjYrWPOnAiKjcRhA4ZfmogESP/U7QfyG3Q2hZsmCJnyq00zajxs2FwvmCn4f4zw0gfM797/KkuH8Yo1rU6gcelwfoVoo4+q4AuwmIzjrSqZT7BqyeF1cT48UsNVYwkOBFOoxjXH5nAkDL7dD1Uq3yR3CM0p9S30ijKfEgev0WQzFSr1DjxmjnoVW9ab49cpj7rUeKxrcvjNLQHNBJJDBJtLiYi86XK3A6uN9F5/wOBqU62Kwjp/De80nEScubyuZqCckaafVVZI42txT9LVyhxcMxNIU3Um0fMHNnKZcbFjSJMmTeZJPZbeBXnjhtFtLJXpU3ODnXLiC4uJi8kmxgEwttfD/AIjNI0HZs1OSJcXeVxkAOIFhMD0jZQx2iJ0lkrMxtbkXwFfVoUCIiAiIgIiICIiAiIgIiICIiAiIg+ObKiOJcsYWu4Pq0szm/K7PUaRPQtcIUwiCtYbkPh9MODMOAHfMM9aHTrmBfBU1huH06bQ1jQ0DQCbLLRNO7dfhDovhpBdqI46DQC4nCt6LJRBiHBt6L5+xjosxEGJ+xjovowoWUiDH/Z1EcxcDdXY0Ny5muDgTbYgiYOoJU+i5Mb4didNX4fkrGsZVY1lGXOqOp/iuytzOzDN5Jsb2Vo5d4DVpVjVqCm3y5WtY9ztdS6WjfQbXVoRQjHWJ2lOS0xp8AX1EViAiIgIiICIiAiIgIiICIiAiIgIiICIiAiIgIiICIiAiIgIiICIiAiIgIiICIiAiIgIiICIiD//Z"/>
          <p:cNvSpPr>
            <a:spLocks noChangeAspect="1" noChangeArrowheads="1"/>
          </p:cNvSpPr>
          <p:nvPr/>
        </p:nvSpPr>
        <p:spPr bwMode="auto">
          <a:xfrm>
            <a:off x="-1236329" y="4928099"/>
            <a:ext cx="130868" cy="13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044" name="Picture 20" descr="http://marieclaire.media.ipcdigital.co.uk/11116/000090fb9/2b75_orh1000w646/cat-landscape-4.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31160" y="4416784"/>
            <a:ext cx="1697652" cy="12745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24600" y="4450735"/>
            <a:ext cx="1905000" cy="369332"/>
          </a:xfrm>
          <a:prstGeom prst="rect">
            <a:avLst/>
          </a:prstGeom>
          <a:noFill/>
        </p:spPr>
        <p:txBody>
          <a:bodyPr wrap="square" rtlCol="0">
            <a:spAutoFit/>
          </a:bodyPr>
          <a:lstStyle/>
          <a:p>
            <a:r>
              <a:rPr lang="en-SG" dirty="0" smtClean="0">
                <a:latin typeface="Consolas" panose="020B0609020204030204" pitchFamily="49" charset="0"/>
              </a:rPr>
              <a:t>Dog!</a:t>
            </a:r>
            <a:endParaRPr lang="en-SG" dirty="0">
              <a:latin typeface="Consolas" panose="020B0609020204030204" pitchFamily="49" charset="0"/>
            </a:endParaRPr>
          </a:p>
        </p:txBody>
      </p:sp>
      <p:sp>
        <p:nvSpPr>
          <p:cNvPr id="8" name="AutoShape 2" descr="data:image/jpeg;base64,/9j/4AAQSkZJRgABAQAAAQABAAD/2wCEAAkGBxMTEhUTExIVFRUXGBcVGRgXGBcWFxcaFRgYFxcYGBoYHyggGBslHRYWITEhJSkrLi4uFx8zODMsNygtLisBCgoKDg0OGxAQGyslHSUtLS0tLS0tLS0tLS0tLS0tLS0tLS0tLS0tLS0tLS0tLS0tNS0tLS0tLS0tLS0tLS0tLf/AABEIAMYA/gMBIgACEQEDEQH/xAAbAAEAAgMBAQAAAAAAAAAAAAAABQYDBAcCAf/EADkQAAEDAgQDBwMCBAcBAQAAAAEAAhEDIQQFEjFBUWEGInGBkaGxEzLwwdEHQlLhFBUjYnKC8aIz/8QAGQEBAAMBAQAAAAAAAAAAAAAAAAIDBAEF/8QAIxEBAQACAgICAgMBAAAAAAAAAAECEQMhEjEEQRNxIjJRYf/aAAwDAQACEQMRAD8A7iiIgIiICIiAiIgIiICIiAiIgIi8ueBuQEHpFr1MdTbu8fPwvNPMaR2ePj5UfKf67qtpF8BX1ScEREBERAREQEREBERAREQEREBERAREQEREBERAREJQFjq1mtEkworOM9ZRtInlxKrVDMXYmoTwbEdSbiegEHz6KjPnmN1Pa3Dit7vpM5z2g0nQ0wem/wDZV7G4t+89fVYcZnGGZVFLXNUm5O3WOfmpLFsbUpamwYG4WTk88u60YeOPUQuCq1CSTxKkTinCQDce6+5JhS4F5sBMeW6gM47U0cNV1CXkkNDI3Jnh5KGPHbEsspKs9HOHsGpk2+5s7dRzCyt7cguAIDRxMfkKLyTNcPjaRqUYa4fc29vW4VY7R4cscHt4g+ovHj+yl5cmF8dueOGXenZcuxzarQ5psttc4/hvnLn0yDsNrQuhYeu141NII6fC28PJ5zv2y8mHjevTKiIrlYiIgIiICIiAiIgIiICIiAiIgIiICIiAseIeACSvb3QJVB7V9q9Jbp+1rr9Y3VfJyTGJ4YXJV+2uZE4oU4dBcBMTuY32C2OzuYn6dRrfvOsN6QS32AXnNC2vTGLbBLXExAtpLYudt5Uf2NeNBdNy+pJ5S5yxSNdqt0uyFd9fUagHeL9QnUT4cLQN+C6rhqQo0WsaLACeMzuepK1csoMaX1HXkF3/AFbc7czC5xm3bL/EYhwfPHS2ftG4A5GOXurNZZxD+ONday3FiIANukKu9o+yVHGOc5pLHD7gAN+Bg+fqqLlnbTRWhncLd5I0viJb1ldg+oBorAQXgSOvEH4Ubjlh27uWqj2X7NDDOc5r3GoRBd9rSIgCBYj88dDtPWexsOFtY24SYPyr5XqAbCx9uipvbugXUXFokwTbgRsoZd3upS6nTZ7KV/pMJLIbEEzBPKbb9Z/VSGSdrCx7oIcw94CRcb29/D4hqeJBwIteoC7/AKuLbfB8lABumPX149DKh5Wek5jL7dyybPKWJE03XG45KTXMf4dseKgIBId8cZXTlv4OS547rHy4THLUERFcqEREBERAREQEREBERAREQEREBERBr5g6KbjE2PwuJ5pTc5ku21npvb9R7ruT2yCDxXLO2WTOpOO+h06Twvv5hZPky7mTTwWdxX8pDm06lA7VKbj/ANuHtKyZO0UWtbpILyXOnfVUN/cp2eqE1AHXvf4Kx5Ziy3EVadQgmnUewat9Mywyd/7LPu9rtRacNTMVZM93SBx/sLBcpzvLWsquNJo/4xYHfuz6rpVHNGUa5FQhragkPJ7uofynlaTPiqJ20zNoqE0QJNw7cCDBjhuCPJaeH0ozaOQ4YGq01G9QI47gnwXZMur62BjuHP8ARcOyrPqjXA1GipcXiHCI48fy66NU7YU6NA1fpvsLNjSXOOwvw39FPOI4rHjMaxr/AKZMGLb79VCV8wLe+eoI5QqtkmMr4mu6vUPcbv8A0ybho8IPr4Ld7S5p3dDRc2njex+Vm5MNXS7DLc2lq+Hc6lSA2DZnodvZatLDDXBAi3BTGUYkf4VkgmG6TxhS3ZfJvrVvqOY4Umw4SCNR4ATvtKpnHcstRb5yY7q1dmsrFGk20OIv0G8KYRF6mOMxmo8/LK5XdERFJwREQEREBERAREQEREBERAREQEREBaebZe2vTdTdx2PI8CtxFyyWarsuu443V7P1qNePp1B3pLg0lsNJ7wMQRAlVftTXjFVKmzg4Njg9pNj4gn08F3Ptc+MM65G23jInpZcQ7RU9bgSRMmfK9+MLDnjMMvFrwvljtLaWYmj9N3i08nCYM8OXgVqs7OUNDW6TDRpAMyDJJB6yTfjM8VFZVjHUrO2P2k/zT+1lN4iq6vTmhXFKuDBa6IqD+WNQI1bqXFlrr6S3J3Y9ZfkdGn9rBM7m53VZ7T1XYqsGUi5zWANaALGfufbwNyt1uSY+7X1nQSdQ+qfGLbDoICl8Bh6bD9KkAXQA928aeAPmVblyTGbRt8v4yajzleE+nRZSECO88ji47+QgDyUZndOHj18PyFYANMtHhPmoXF4cv78nud0id5mAfb1WLz3ltZ46i9/wlce/vBHKdiYvw39l0pc8/hmxoEHVqgQJOna5gCPMldDW74/9GTm/sIiK9UIiICIiAiIgIiICIiAiIgIiICIiAiLy54G6D0iiM1z2nSG8nYKId2jcWgxEqjP5PHjdbW48Odm2btrjW/TDIkm/gNvXdcic0NqFpF53ubHlwVzr1XPFQk3Ox5DjE8VXaeHhxvPLib3tCx5cnnla1Y4eM01f8uplodpgi4O+xuOnj1UBRx0v0uEd4j2MfnRWL6stfTIJg6gd45/g5Ko5hhz9SZAgzxm1+O2yY3vsvpMVoJ3N2Bx6zAU9g6YosLm3OmR1jcejh6Kq4WsRUY8iWluh3S9irTSw50dxwcw3AkEj9x+QoZ2pYyMhrkttEnj6rxhqNi297k+NiV9oUwwd4gcgOA5k8T0W3gGy+Nt/f/0KtJZewuNcKn0xADomTc6RwHOJXQlybBYdzazak7OBEWiOMjiur0zIB6L0PjZbmmPnne3pERalAiIgIiICIiAiIgIiICIiAiIgIij8xx4YFHLKYzddxxtuoy4rGBoVfzDNrHiTYDmo/MM2nZQtfGOhzv6Rv1K83l+Rcrqem3Dhk9sNWs6vXLODd+QPELYfiNRLeDbLWyygaVFxd975PUT1WrlbiXkHlus36XvuPrkCA6LG/io7DV3OMkQR6Hp7KVx9Ei/Tmo1+GdodpAibx73VmN6QrWxjgH73PoorF0Q8kASR7ePNa1bHH6neBEE9NhAUpl7+60kd1xj14/J8lZZqbRndaeDwxYNQmSdxxOxtxC9UmYhpMCATaLN3JgevspZuHpjSCdJbIaAS2xuFIVKrWsklptYkgO8p38VV57qzx6RVJ5aO8dTvaeYWfJsSRUeDcEhwPI7KuY7Fte4lpJj59LDw91KZO957wcJ3g9d9/BWePXavy7X3D4jYEyDfgugZYf8ATb4e3Bcvyt5JBdw5LqmEILGkRsNlo+J7qj5HqMyIi3MwiIgIiICIiAiIgIiICIiAiLHXfDSUo18dig0bql5hjHPcYUri6xcVX8aC0H+3qvM+Rncv028OMxYjTG7oMfPRa2sVKopj7G95wgQTwBlfPqEjeQvuRYbvVKhA1TE9FmvUXTtkxj+85vDTHhyUZlDf9ZwnhbqpaowO1c/zdaGCpkVdR5RbmSFDG9p1J5nROkRxHyomtQfFhI9PhW2rhZDWxfStOrhmzB35Tf0Wnx0o8tqJjahkh7GfP6QvOGqMaIJg79BbUPLmrPnGXMc2II+PZUp+H0uhxvwM+n6Bc1LEt6SNTGB4LXSIv3mkt8Q4cPdQ+KplzgZBkWF9R/8AkaW+C3hhi1hNzALo3k2A9zt4LBhmNFPUXP1HvHSSCTMXd5RtwSST0W1GUaVWn9zGkHYjj+vqFN5JiXTdov7LXOY0yYueFxJnhe62sK50zYE+UBSu79IzpbMvpAEFdGyKpNIDkubZdWsJBI6forx2fxYFuB9lb8a6yV803FjRfAV9XoMgiIgIiICIiAiIgIiICIiAsOLHdKylwWN9ZvEhcrsU/EVQx88JUXnhEOAI4HyKsOeYFjwTSu7+kG55qnVmuBLajYIkEdJ2XnZ4WdNeOX21cC6bAqdYNLAFD4cBtQM3m/gOn5xUxijZZeWdr+OtMA32I9wtHC1x9ZovEgk+fRe69e9xbn+608E0OxNNu/eBjdRwnaWV6dAHE7Wv5qMxMDbSPL8lZc0xBnSPE9VEYmpAuT5E2+FrzrPjGPFYgEEap9vwKtZtRae82IFpkDb9f7LPj8TJgB3KeQt6Wv5L21jXiB3RcAG0x/dV/wDVjBQe17HRdwadjvsbebQoyZZEAxHOd59Zn1UjiGOpn7SAGiYsB18Ao90fUaTYmziOMgGfUey7I5t5w7GzIG3z1UjhqN7o9sG/rwX01TFjE7HgTy8UExg2kKZwFUsvJ8lUMLjqk8HDaRa/IjmpWlmDwRAnxldxllcuq6dk+N1tjkpFVHs9j7SRCtrTIXo8WXlix5zVfURFYgIiICIiAiIgIiIC18ViQwLYUJmWBrPJgD1/RV8mVk6ieElvaIzbOjcAwq5iszeRdxHTj8qcxWQYn+VjT/2bPuoLG9n8zcTppBo6VWT8fqsFx5cr3K1zLCTpEYjMKwOpr6gIuDEHyuvLu0D8QQ17h9QWJj7hcz0IhZavYnMHfex7vCowD5la9DsNjmVm1PoiBII1ibj3U8ePLXaGWU+mSqYq0agmHfbHlcmYFgrTiXyzyVXxuUYltJtM4ar3ILdnfbwlpPCysOBpn6TQ4EGNjv6cFXy4XSfHl20n0yW2Mm42usnZbAuFYuIiLE9FhxGpuxgyPmysOGcW0xMB0SVDjx72lnl0x5s4BxM3M3UBi3kgzt0Fz1sp+s0G8TK1auBY8Q5oI5X/AHU85tHGqm+GkWJ5XIg/HTqvVFjnG5n9FNVMgY27BHGOBWvWaKbSYXI7awjElo0m463/AD2UVUpDXIHptHT1XjFY+xLf7LFhKm7+QlS8XNsmKYSRc6R+4WtWqtioyfud3ehmxW1iKolwEXh3tcqvvcJ3Upija2a+IDbh0O2P/JpF44ghb+UZ9We7QGg9fwKCq4MvPT8KneyLRT1G0zEngB+5n0U7qYozdq/ZHgyYL3OPnAHkFesqqS2Dw+FRsBmQBCteRVO+7+ktBHkp8FQ5YnERFrUCIiAiIgIiICIiAiIgIiICIiDG+kDuFE5hkoddtippFHLGZe3ZlZ6cyxuU16dXU0ahyJAB57/utXGVXfWmYkfbIXSMyw8tKpdTs/TfUNRxcCOHDxWTPi8b00Y8m/bVwuK1CTYybbkxZboeIE+i1cTQLbTbn/N+y0X19MiZ/OKrTShxE7CFr4/BtrMLXi3MGCOo/vKwUsbaPdbtN8ECZlQ1UtqRmHZqsz/8yKoNosxwE8iYOw2Pko/F1nYcRVpvYDqYdQIEHYg7HyXT6lG8QFixVFxGkMDmnfVdpHUEGVOZX7Rsn04p/nJEjkY8RJ/RYMuqjUSXLrjOzuXh0vpU2ncgbDy4eCksJkGXuEtYyP8Aj+4V+NxsVWWORjH6ZkggncH5ClMkrTYHr+8LptXsPgawhrKc9AGlQOY/wq03oVHMI2gqV49zpyZ6r5gidKlMJjKjDLXEHhdV3C08Thz9PE3P8r4jV0Mceq2K2Il4APVZrjcaumUsXzL+1Z+2q0E8229irBhsypP+14nkbf8Aq5Y6IkXPLgsOHe4guBsDz9jCtx5sp7VZccdkRc9yvtBWpAaGCpO7C4M1D/a42a8cjZ3MLoLTIB5/nBasM5lFOWOn1ERScEREBERAREQEREBERAREQfCFoYnLGmSBBUgi5ZL7dl0rWIyj/YD5hROKyG+0eH7K9ELy6mDuAqbwSrJy1zv/ACcA/wA0DoCtTGUInTJcPt5+3kukjA0+DGjwAXw4Cn/SPQKH4Mv9S/LHN8sxNUNcaoDS0ANniYvbwj1Shj36XQZefklWvNuxGHr8X0zvNN0X5wZHsoo9hatFzX0cQagb/JVAE9A5o+QuXhyd/JEU7BNA2BdNyb6zufJa2DZqLw87Hh6r5nmYV8O17qtDRUJdpLiCNIbYtgmbqDyHtbh3MYx4LagkEHdxEmRxMxPiVX+OpeS14Croq6TOl9oPMfvZXnIXE0oLtWkkSd43HyuS4ntGz/EU9IBAAeWzDpeXBtvJp6Suh9i8Y6pUxMtcGA0iwkWdLTqI8wreGWZIcl3Fgx2XUqzS2rTa8HmP13CqWK/h1TnVQxD6f+14FVo8Lh3q4q7otFxl9qZbPTnFXsJjBOjEUXTvIeyfLvKIf2AzNtb6jHYaDAIFR/eA4n/T3C68ij+PF3zrmmX9gcW+oH4iuykG7Cg5z3OgyC7W0NHoV0ilTDWho2AA9F7RTmMnpy20REXXBERAREQEREBERAREQEREBERAREQEREBERB4qU2u3AMcxKx1MFSd91Nh8Wg/IREGD/J8Pb/QpW27jbeFlutEWFkRB9REQEREBERAREQERE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0" name="AutoShape 8" descr="data:image/jpeg;base64,/9j/4AAQSkZJRgABAQAAAQABAAD/2wCEAAkGBxITEhUTExIVFhUWFxgXGRgWFxgVGBoXGhcXFxYXFxcdHSggGBolHRcXITEhJSkrLi4uFx8zODMtNygtLisBCgoKDg0OGhAQGi0lICUtLTAtLS0tLS0tLS0rLS0tLS0tLS0tLS0tLS0tLS0tLS0tLS0tLS0tLS0tLS01LS0tLf/AABEIAOsA1wMBIgACEQEDEQH/xAAcAAEAAgMBAQEAAAAAAAAAAAAABQYDBAcCAQj/xAA6EAABAwIDBgMHAwMEAwEAAAABAAIRAwQFITEGEkFRYXEigZEHE6GxwdHwMkLhFGLxM1JyohYjwhX/xAAZAQEAAwEBAAAAAAAAAAAAAAAAAgMEAQX/xAAlEQACAgIDAAEEAwEAAAAAAAAAAQIRAyEEEjFRExQyQSIzQiP/2gAMAwEAAhEDEQA/AO4oiIAiIgCIiAIiIAi8ucAvLqnEIDIixMqhwkFeKNxJ3Trp5rlijYRAi6AiIgCIiAIiIAiIgCIiAIiIAiIgCIiAIiIDHWdAUDUxlwcWHIjgdCOnI/kLZxzFqdIeI/Vc7xvHGPzbkQZBJMjt0VGXKo/s0YcTl+i4najcknMNMOHEcj1HVSY2iolm+HAiJjj1XFrrFXOMk56SOI5FYre/dO6HHPqsq5bTNT4cWjrV/tPRcIa7P0WhZ7Quadd5qo1Gk3n6FblOnGYcfNQfKk2T+1glR0GniwneaddRz6jqs1xft398HIgH0XPv/wBJrf3ZrVrY245Aqf3Wtlf2u9HXsKvA9vUfXNb65vsfisOaajt1p19IHxXR2mcwtmHJ3jZjzY+kqPqIitKgiIgCIiAIiIAiIgCIiAIiIAiIgC0sWuSymXCMh1W6oLa+43bd+eoj1yUMjqLZOCuSRzDGsV337znEn8yCqt1c7zonyC38SrAl0QI48VE0YachmfU915Tt7PXjS0fHbwzmO63MP3td0dytSs3ecBl8/RWLCbaRoY81GtWS7bo90chLiF4u73LIiPNSldg3YAA8lA1rRrzAd3zhQolZqf1G8YH8eqn7C3YIJzUbQs6VP9GvEyTn5qUs2bxAkA/BSaRG2SW+0CB3WxbYtXp/6dZwHI5j0KxMsTxX1tnEcV1SlHwg1GXpYMN2xqgxVaHjLMeE/wAqw4dtJb1SGh2686NdlPY6FUulhRLHPOgHxUU3mc81pjyJxrsZ5ceE76nYUXOrDa2tRhrh7xnX9QH/AC4+at+D7QULjJjod/tdkfLmtkM0J+GOeGcPSWREVpUEREAREQBERAEREAREQBUr2lV4ogcz/Kuq557WK0MpjmT8lTn/AAZdg/sRy+5BOQ/mVqFpGUmeQ+rlnN3lugdzx9Vq1SBxPosPX5PR7fBuYZQlwa0ZnX/KvFhaBrY1j5qs7O08pGQ16nqeStrrkUaLnngCfPgAq5bdDxWVbafES2oKLM6hEkD9o4bx59Fjo0oA5rDTqs3y9363mXH5BZHY/QpOG89o6mPgFGm/EWXXrNllg93AgenoVPYPZRmfwLTstqKNVhDajS4CRpw6iVuYbeCpmCjVHLsm92TCkrDDN7MrUwylvuH5krZb0wBC04MfbbMmbJ10iOxSiGUSAOipRt8yr3i4JYVVH04K5yVtHeNLTI19uvjLdozBIcNCMj6qSrDKVEvqLP4aVssmFbXOp+CvL28HZb3nzU+3ae3OjifKFynE6kDX4LDhl87RXQ5c1plU+JB7R2qhiTHaFbYK5fh+Iv6iOWSsOHY68EBzxH933C1w5Kfpknx2vC4IsFrcB7ZBB7GVnWkzBERAEREAREQBc99rlKaVI/3kZdQuhKr+0W1L7KpAkth/k0yfhKryq4Mswupo4iaRbwWjUeS6I+MqRuKgIWlatl46Lzz0mWvAKEDPuf5K8bUXZdFIZAQT9B+clJbN2hqFrRMuM+Sy7UWrGugASNTx/PzRIxbTkRlJJqJTri2GhyyJJ49lQsVa2SRM8Z4SSuj0KodWLTmCIHFVvH9nXB5LdDy0jsrMElF7K88XKOiEsKlu2nTdTdVFyHw8ED3bmHegtIzBGWvNdZ2ZpAM3ugXLMPwN+9vHRvQrqmyts57Q3OMvNS5TUqo5xk4p2dA2cpyJ6KwDJamGWm4yExO5923qVbBdIbM833noj8cu48IPdV41ROZXm8ut5xM5KCr38OIOnM6fysGSfeVm/Hj6xom7irIy5KEdVE/kKTs6m8Id4Z5iJ81G4jalj8+Krd+lsa8InHneEEHuJGnOF4tKkBpXvH7Iupbw1bn/AAe/VRuGvO4Eflkl8FppVRHEdjkjqpHEx0WmyqN1YXV1GzvUtGAY57t4ir3a6YPmND5LpVpcB7Q4ceHJcErVt0g8F1fYbEW1KIHEdl6HFyP8WYOXiSXZFqREW4wBERAEREAWK6pB7HNIkEEEdIWVEB+bMTtjSq1KRGbHEfb4LHaUdSrN7R7aL+oY/UGnLtHrkvWyOytW6qDwllEfqeeI5N5krzujcqR6fddbZcNhcNd7h1XQuG4zgTzg/tzynhBVe2zs/cuiRvES6AGtHJrQNAOZzJJldWZQbSphrBAY2GjkFzTa2g4u3nDMznO8fPIR2CvyQUcdGWE3LJZQG0HGp4fL/KtNvY+Eb5Gk9FqWlqGkuJC36FF9Zwps/gdSsdtujbVKzDRsm1DutaHLoGz2FCk0EgDkOS+YPhDKLRoXcT9lJmoBC1Y8XXb9MmXN21HwkGmFWdqq+UKeZUyVT2rqS4jpkpch/wACPHX8ypX+LNptMxzVAxzHalWoxrXNpBzmgPdkACd3eJ4AZyeEFWPF8NcWEkz2VLx2mXuafdkAMayAJgsESAOBVWCEfS/PKSN9mPXNjcGjVqMrNbEupu32kOAcCHcRBC6LQvvfUA7kfOP8LkeGYcCYIdHYgk8A2fmuhYe19BvuyCcgR0EaKPKjFbRLjSk/SWfWb7twfoQq7hgGfESR6fVSdeqPcuPGDqtGwtocYyBzjrAkLH/k1/6Nr3mWeixVO/Y8+hWOs+JOccY1Hksf9SOBBn0P2K5RKz5Uq5FrvVSeD4pUYQGujqq7XrbzjHA5/cLZsSQ4QdVZtPRDTWztWzmNOcAHuDhzGo7jVWhplc32frO3WzTnkWkT91fcNr7zc/iIXqYZ2tnk5oJS0biIiuKQiIgCIiAjqmCUHOLn02uccyXCSt+nTDQA0AAaAZBekXEkvDrbZ5e2VQPaQwN93uQCd6fKM/iugrnPtIqzVpNbmYI55kjJV5vwZZh/NFSs7apWeGNz4nkBzJXQMIw9tJoA14nqtTZ/D20mgHU5uPX7cFI3uJUmCC9rQqsWNR2/SzLlctLw3XVAAvLCYngoa0xCnVdDHgwtyhW8UTl8FcUkw3RVTa6jBD+YhWdj8lCbWn/1Cf8AcFVnVwZbgdTRV2UAaYnuoq5wug79WvT4FS9rVMRp1UVitIkyJnjz5+iwKVHoONs1KdjQpHwiXHzK36tMNbvO1K1bO33TJje6rzilckSDouPZ1aITFrn9g/cY+Km3t3Z5fyq8ylvVW/8AKfj/AArXVYN3yj5/ZclGkkdjK2yIum5zxHqCo2pQg9DoVK3WZnjGf0P5yUTXrQY5fnoiRJswUxnPHitg1N31+Kx0Wg58jP0+qVH+KI1Stizrns/uW1acH9Tc/L6q+U2QubezNoDx2I+S6avT47uB5XIVTYREV5QEREAREQBEXwoD4RzVJxeXXJcYy8LNdBqY0V1PxVDxa7BqP7mFCZKJBbbbQutrdzm5OcQxvcySfIArkdXF6tV0l7ie6t3tJa6rRaQf9N5Lh0I1XNGvc10cOi4kdbLlZ4ncURvQ4DmNFb9jtrwagY90h2R5g81zKzxiozImRyOYX20q/wDs3m5cV1o4fqW1LS0RJHNQe1hBpwTnIj6rZ2PqOdaUi79RYPkofbRxhjeJJKpzfgy3Av8AoiDtTqCvFVqxspugLXxK93GxPiK85Rs9Nyo1i/xH/C1b6r4TwGq8tq8yoDE8SNTws/Tx+UK2MCqUyYwKH1SRm1o16lTFatllwn1KidnKG5Sy/c4eggKRfSyKhkeyeNaNK4f9fIj8Ki7ylOak7inyWAU5XEybRH24gFZWU95zV7cyHFWTZXAnVngRxzPIcVP16IXS2XD2aWLgS8jLdgdT+BdDWnhlk2kwNaMgIW4vSxQ6Ro8vLPvKwiIrCsIiIAiIgC+FfV8KAALnO1Nq6i55IMEkjkV0dYq9ux4h7Q4ciAQuNWdTo/POK1S4OaQS1+RHf7fZUm6w4MMAHoTov0XtXstRLS6lTY06/pgTzXLcUwt4fu1KHhnJzcwOpCh4S9OdvtQYBkgn9uqt+x2x9R9RpqDdpTPiycRy3eZ+636OGuYZaBz08/JX/AKHgDjmeIJ49EsUWq2e1rANABAHyCgdoKZfUZyDc+8qSN3A4D5+ihMUvpO6DLz/ANR1+ypzbjRbh1KzSvaYYJnVU/FCRLiM+AV7oUYb4s4VM2oqySGyfgB25qlY1FWy/wCo5OkUK6u61R8bxA5D6qRtKEAiO3otb3I3o9StivdFrhHILrd+HfPSx7NVC5h/td9B9ipOt+eigNmLoCo5s5OPxzhWB5kQs2VUzThdo0axzXqnTWT3RlS+B4NUrvDWDueAHNQScnSLJSUVbNKxwl1eo1rBJPwHM9F2DAMHZb0w0DPieZTA8CpW7YaPFxcdSpVengwdFb9PLz5+7peBERaDMEREAREQBERAEREAREQGhjFDfpPbzaQuHf8AkdenUNOQ5oyDXDeMCePbJdh23xUW9q4zDn+Bvc6/CVw2/pkvcRkDEnuAYVGWVMvxRtMsdnjTHGDSbPGNOw5qbtr5gAEEdjKpNjDeKmLWqSoqR1xLL/VN4T+Z/VYrcNBJHPVRfvTK+1Lgg/NGziRJXtUAZkesKo4zdtggD4D55LJid++OWuvpqqleVi5xzkdVVOVl8I0a10+Dlqe2S1HOWao2AtdzTr1/yiDNuxqEOBGoKvWHXAqhoOTo14Hv1VGswrFhjsxBVc9lkLXhc7LA31HtbvAAkaLpuC4Uy3phjR3PErleF4k+mQ4HRwMdtQuu2F22rTbUbo4A/wAK/jKO/ko5MpOr8NhERazIEREAREQBERAEREAREQBEXirUDWlxMAAk9hmUByD2yYpNwylPhpMBI/ufmf8AqG+qp1xcl1KRr/n6LHthifv676p/e4ny0A8gAtK0uPDHBY5u3ZsgqVGewrka8/z5qw2NUwoKwocT3jufsArLYWqkmRZvMasNwCASs5YQVhuHcCjOIreKlz2k6QoRtCBPMK1vp+KDoVE3VuRAA4D8+Xqs8tOjTHasg3UDm46x6LWos3ndtFJVab3A5ZT6rLb2cE9I+krvYdT7a23RSlqwa8PkvlGjH5oszWbrp55HuoNkkiToHLVdD9nOI7zKlE/tO8OxyPxz81ziiYBHP8+YU3sHiXu7unvaVBuE9Tp8QFPDKpohmj2gzr6Ii9E84IiIAiIgCIiAIiIAiIgCru32ICjZVSTm8bjepOvwlT9WoGgk6BcW9pGNm4qw2QxogA/Ewq8kqRZjj2Zzy/qSVksXANJXmtbkoyiQstmqibw528Ry4D81V1w9ghU/BKGnX8y6K62bRACtiiqTN2pagiVG3lnCnrdeby3kSutEUyj3fhc2dCYSvQEA9R9FtY/Qhh6OHoFG2t4CCx3H5hZcvprxeGJtoC3yPqvrKA3j2PyWX32R6GfLivDSd4+YHqPzzVPYv6mNhEHsPofqvD6hLiFmZbEghbH9N6p2O9TFbkkjpkVsWj4rMPJzSPULxUbyP1Xi2B32znmpIgzvrDIB6L0sFhWD6bHjRzWn1Czr1jyAiIgCIiAIiIAiIgCIiA0sYdFJ3ZcQx6iTUcevFdm2hq7tMmPn9FyDE6kvJ6rLyH4auMvSA/pZWOrQgqUAWOuzKYWdM0tG9g1sYB4nPy+yteHUfmojBGQ2SMzkO35CsuH0slpiZJem3b0MlmfTWanEL67NSIlX2msgabjyXOWsMlp5+E/JdP2jrDc3BqYntKpt1bjLLmseaS7UbcEX1tkba0DEnj9zKkqFFfaFP45j6/Vb9KhyVFWaLoxNpr7VpkDIrcbRnj8F6Nr5pRGyFfTMaL7anxjLipK5oRqFGvyMqSYezqXs/vd+292T4qT3M67sy0/GPJWdci2dxZ1vcNqDNjxuvHOOnPius0KzXtDmmQRIPRelhmpRr4PMzwcZX8mRERXFIREQBERAEREAREQGhjdDfovHQ8vquOVMPJcRPFdurnwu7FcYuM6jjMZlZ80U2rL8Mmk6MdPCiNV9fYiQpmyrAiDBWWvuRoVX9Jfos+qyPpVcsvJTmGvO6CVAUWxIB9cvzJSVneFmRzHBTRBlkaRGWaycFGWN2HDTQrfZcBdRxkXiFnvEqAvcOInkrZUrNK1ywO1hUTxKW0XwyuJT6VsQpCk0dlOVMNaeSjbrDo0J7BUvFJFyyxZ4AB1HovfuxyWCmCNQR3lbDSAoEjTu2nlChqgU7dVcuHxUJWXGTieKroDc8wZC6RsPi4cPck6+Jv8A9N+vqub12y3q1bWD4gWFrmnxAz5j8hW48nSVleTH3jR21FqYXfNrUm1G6OGnI8R6rbXqJ2eW1WgiIhwIiIAiIgCIiA+OEiFyPE7dzLio0aBx1XXVzbaZo/q3dYPwVeReFmP9mrb0ex+BW0aY0MrVp5ERxW41QJGpUs4lYqdHNSZ/StHiO6iyaJOiICzN1WG1PhCyN1HddOHpzM092va9ILMbafVet0L4VpVqhnVG6CVny+pAaZea0AB0PdZrp50WmSsmT01Y/D7caZKHrCSt6q4rRqCSVSXrw8uZkeyjadYNfB4qZo6eQUDiQ8a6wmdB9nGO7tR1u85PzZ0dxHmukr884fWc2oxwJBDgQeoK/QwXocaTca+Dz+VFKVr9hERaDMf/2Q=="/>
          <p:cNvSpPr>
            <a:spLocks noChangeAspect="1" noChangeArrowheads="1"/>
          </p:cNvSpPr>
          <p:nvPr/>
        </p:nvSpPr>
        <p:spPr bwMode="auto">
          <a:xfrm>
            <a:off x="460375" y="160337"/>
            <a:ext cx="1668458" cy="16684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4106" name="Picture 10" descr="https://www.royalcanin.com/~/media/Royal-Canin/Product-Categories/dog-medium-landing-hero.ashx"/>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696439" y="3667634"/>
            <a:ext cx="1178720" cy="13351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4100" name="Picture 4" descr="https://www.cesarsway.com/sites/newcesarsway/files/styles/large_article_preview/public/Common-dog-behaviors-explained.jpg?itok=FSzwbBoi"/>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010467" y="4820067"/>
            <a:ext cx="1587074" cy="84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14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nodeType="clickEffect">
                                  <p:stCondLst>
                                    <p:cond delay="0"/>
                                  </p:stCondLst>
                                  <p:childTnLst>
                                    <p:animEffect transition="out" filter="randombar(horizontal)">
                                      <p:cBhvr>
                                        <p:cTn id="22" dur="500"/>
                                        <p:tgtEl>
                                          <p:spTgt spid="1044"/>
                                        </p:tgtEl>
                                      </p:cBhvr>
                                    </p:animEffect>
                                    <p:set>
                                      <p:cBhvr>
                                        <p:cTn id="23" dur="1" fill="hold">
                                          <p:stCondLst>
                                            <p:cond delay="499"/>
                                          </p:stCondLst>
                                        </p:cTn>
                                        <p:tgtEl>
                                          <p:spTgt spid="1044"/>
                                        </p:tgtEl>
                                        <p:attrNameLst>
                                          <p:attrName>style.visibility</p:attrName>
                                        </p:attrNameLst>
                                      </p:cBhvr>
                                      <p:to>
                                        <p:strVal val="hidden"/>
                                      </p:to>
                                    </p:set>
                                  </p:childTnLst>
                                </p:cTn>
                              </p:par>
                              <p:par>
                                <p:cTn id="24" presetID="14" presetClass="exit" presetSubtype="10" fill="hold" nodeType="withEffect">
                                  <p:stCondLst>
                                    <p:cond delay="0"/>
                                  </p:stCondLst>
                                  <p:childTnLst>
                                    <p:animEffect transition="out" filter="randombar(horizontal)">
                                      <p:cBhvr>
                                        <p:cTn id="25" dur="500"/>
                                        <p:tgtEl>
                                          <p:spTgt spid="1038"/>
                                        </p:tgtEl>
                                      </p:cBhvr>
                                    </p:animEffect>
                                    <p:set>
                                      <p:cBhvr>
                                        <p:cTn id="26" dur="1" fill="hold">
                                          <p:stCondLst>
                                            <p:cond delay="499"/>
                                          </p:stCondLst>
                                        </p:cTn>
                                        <p:tgtEl>
                                          <p:spTgt spid="1038"/>
                                        </p:tgtEl>
                                        <p:attrNameLst>
                                          <p:attrName>style.visibility</p:attrName>
                                        </p:attrNameLst>
                                      </p:cBhvr>
                                      <p:to>
                                        <p:strVal val="hidden"/>
                                      </p:to>
                                    </p:set>
                                  </p:childTnLst>
                                </p:cTn>
                              </p:par>
                              <p:par>
                                <p:cTn id="27" presetID="14" presetClass="exit" presetSubtype="10" fill="hold" nodeType="withEffect">
                                  <p:stCondLst>
                                    <p:cond delay="0"/>
                                  </p:stCondLst>
                                  <p:childTnLst>
                                    <p:animEffect transition="out" filter="randombar(horizontal)">
                                      <p:cBhvr>
                                        <p:cTn id="28" dur="500"/>
                                        <p:tgtEl>
                                          <p:spTgt spid="4100"/>
                                        </p:tgtEl>
                                      </p:cBhvr>
                                    </p:animEffect>
                                    <p:set>
                                      <p:cBhvr>
                                        <p:cTn id="29" dur="1" fill="hold">
                                          <p:stCondLst>
                                            <p:cond delay="499"/>
                                          </p:stCondLst>
                                        </p:cTn>
                                        <p:tgtEl>
                                          <p:spTgt spid="4100"/>
                                        </p:tgtEl>
                                        <p:attrNameLst>
                                          <p:attrName>style.visibility</p:attrName>
                                        </p:attrNameLst>
                                      </p:cBhvr>
                                      <p:to>
                                        <p:strVal val="hidden"/>
                                      </p:to>
                                    </p:set>
                                  </p:childTnLst>
                                </p:cTn>
                              </p:par>
                              <p:par>
                                <p:cTn id="30" presetID="14" presetClass="exit" presetSubtype="10" fill="hold" nodeType="withEffect">
                                  <p:stCondLst>
                                    <p:cond delay="0"/>
                                  </p:stCondLst>
                                  <p:childTnLst>
                                    <p:animEffect transition="out" filter="randombar(horizontal)">
                                      <p:cBhvr>
                                        <p:cTn id="31" dur="500"/>
                                        <p:tgtEl>
                                          <p:spTgt spid="4106"/>
                                        </p:tgtEl>
                                      </p:cBhvr>
                                    </p:animEffect>
                                    <p:set>
                                      <p:cBhvr>
                                        <p:cTn id="32" dur="1" fill="hold">
                                          <p:stCondLst>
                                            <p:cond delay="499"/>
                                          </p:stCondLst>
                                        </p:cTn>
                                        <p:tgtEl>
                                          <p:spTgt spid="410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3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102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03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30334873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4477284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8386648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3043735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3155390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0715571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225941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35993759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35194776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24200" y="2743200"/>
            <a:ext cx="2667000" cy="1371600"/>
          </a:xfrm>
          <a:prstGeom prst="rect">
            <a:avLst/>
          </a:prstGeom>
        </p:spPr>
      </p:pic>
    </p:spTree>
    <p:extLst>
      <p:ext uri="{BB962C8B-B14F-4D97-AF65-F5344CB8AC3E}">
        <p14:creationId xmlns:p14="http://schemas.microsoft.com/office/powerpoint/2010/main" val="3670042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google.com/selfdrivingcar/images/home-wher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33557" y="3333749"/>
            <a:ext cx="6310444" cy="35058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blogs.nvidia.com/wp-content/uploads/2014/09/InsideImagenet.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0" y="3333749"/>
            <a:ext cx="6581775" cy="35242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blogs-images.forbes.com/patrickmoorhead/files/2015/03/DSC0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48000" y="-1"/>
            <a:ext cx="6793301" cy="33337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gogameguru.com/i/2016/03/AlphaGo-Lee-Sedol-game-3-game-over.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200" y="0"/>
            <a:ext cx="5922904" cy="333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4764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6193733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9304469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19400" y="2819400"/>
            <a:ext cx="1981200" cy="1143000"/>
          </a:xfrm>
          <a:prstGeom prst="rect">
            <a:avLst/>
          </a:prstGeom>
        </p:spPr>
      </p:pic>
    </p:spTree>
    <p:extLst>
      <p:ext uri="{BB962C8B-B14F-4D97-AF65-F5344CB8AC3E}">
        <p14:creationId xmlns:p14="http://schemas.microsoft.com/office/powerpoint/2010/main" val="1774284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20220913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09600"/>
            <a:ext cx="9144000" cy="5715000"/>
          </a:xfrm>
          <a:prstGeom prst="rect">
            <a:avLst/>
          </a:prstGeom>
        </p:spPr>
      </p:pic>
    </p:spTree>
    <p:extLst>
      <p:ext uri="{BB962C8B-B14F-4D97-AF65-F5344CB8AC3E}">
        <p14:creationId xmlns:p14="http://schemas.microsoft.com/office/powerpoint/2010/main" val="25278703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084739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0437188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3491131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39407371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1544903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extremetech.com/wp-content/uploads/2013/09/340.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1604" y="0"/>
            <a:ext cx="10288870" cy="6858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29888005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3576093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34359269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4711902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40719671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26192344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2978471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28040591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42633562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www.codeproject.com/KB/recipes/477689/jmsl-7.png"/>
          <p:cNvPicPr>
            <a:picLocks noChangeAspect="1" noChangeArrowheads="1"/>
          </p:cNvPicPr>
          <p:nvPr/>
        </p:nvPicPr>
        <p:blipFill>
          <a:blip r:embed="rId3" cstate="print"/>
          <a:srcRect/>
          <a:stretch>
            <a:fillRect/>
          </a:stretch>
        </p:blipFill>
        <p:spPr bwMode="auto">
          <a:xfrm>
            <a:off x="76200" y="457200"/>
            <a:ext cx="8957869" cy="5636243"/>
          </a:xfrm>
          <a:prstGeom prst="rect">
            <a:avLst/>
          </a:prstGeom>
          <a:noFill/>
        </p:spPr>
      </p:pic>
    </p:spTree>
    <p:extLst>
      <p:ext uri="{BB962C8B-B14F-4D97-AF65-F5344CB8AC3E}">
        <p14:creationId xmlns:p14="http://schemas.microsoft.com/office/powerpoint/2010/main" val="551640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yantingzhe\Desktop\Untitle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00" y="0"/>
            <a:ext cx="12062489" cy="68580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143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7200" y="304800"/>
            <a:ext cx="5867400" cy="523220"/>
          </a:xfrm>
          <a:prstGeom prst="rect">
            <a:avLst/>
          </a:prstGeom>
          <a:noFill/>
        </p:spPr>
        <p:txBody>
          <a:bodyPr wrap="square" rtlCol="0">
            <a:spAutoFit/>
          </a:bodyPr>
          <a:lstStyle/>
          <a:p>
            <a:r>
              <a:rPr lang="en-GB" sz="2800" dirty="0" smtClean="0">
                <a:solidFill>
                  <a:schemeClr val="bg1"/>
                </a:solidFill>
                <a:latin typeface="Segoe UI" pitchFamily="34" charset="0"/>
                <a:ea typeface="Segoe UI" pitchFamily="34" charset="0"/>
                <a:cs typeface="Segoe UI" pitchFamily="34" charset="0"/>
              </a:rPr>
              <a:t>Adjusting Weights during Training</a:t>
            </a:r>
            <a:endParaRPr lang="en-US" sz="2800" dirty="0">
              <a:solidFill>
                <a:schemeClr val="bg1"/>
              </a:solidFill>
              <a:latin typeface="Segoe UI" pitchFamily="34" charset="0"/>
              <a:ea typeface="Segoe UI" pitchFamily="34" charset="0"/>
              <a:cs typeface="Segoe UI" pitchFamily="34" charset="0"/>
            </a:endParaRPr>
          </a:p>
        </p:txBody>
      </p:sp>
      <p:sp>
        <p:nvSpPr>
          <p:cNvPr id="4" name="Oval 3"/>
          <p:cNvSpPr/>
          <p:nvPr/>
        </p:nvSpPr>
        <p:spPr>
          <a:xfrm>
            <a:off x="1676400" y="2514600"/>
            <a:ext cx="838200" cy="8382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676400" y="4191000"/>
            <a:ext cx="838200" cy="8382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5800" y="50292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495800" y="35814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95800" y="19812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162800" y="3352800"/>
            <a:ext cx="838200" cy="83820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4" idx="6"/>
            <a:endCxn id="8" idx="2"/>
          </p:cNvCxnSpPr>
          <p:nvPr/>
        </p:nvCxnSpPr>
        <p:spPr>
          <a:xfrm flipV="1">
            <a:off x="2514600" y="2400300"/>
            <a:ext cx="1981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6"/>
            <a:endCxn id="7" idx="2"/>
          </p:cNvCxnSpPr>
          <p:nvPr/>
        </p:nvCxnSpPr>
        <p:spPr>
          <a:xfrm>
            <a:off x="2514600" y="2933700"/>
            <a:ext cx="19812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6"/>
            <a:endCxn id="8" idx="2"/>
          </p:cNvCxnSpPr>
          <p:nvPr/>
        </p:nvCxnSpPr>
        <p:spPr>
          <a:xfrm flipV="1">
            <a:off x="2514600" y="2400300"/>
            <a:ext cx="1981200" cy="220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6"/>
          </p:cNvCxnSpPr>
          <p:nvPr/>
        </p:nvCxnSpPr>
        <p:spPr>
          <a:xfrm>
            <a:off x="2514600" y="4610100"/>
            <a:ext cx="1981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 idx="2"/>
          </p:cNvCxnSpPr>
          <p:nvPr/>
        </p:nvCxnSpPr>
        <p:spPr>
          <a:xfrm flipV="1">
            <a:off x="5334000" y="3771900"/>
            <a:ext cx="1828800" cy="167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6"/>
            <a:endCxn id="9" idx="2"/>
          </p:cNvCxnSpPr>
          <p:nvPr/>
        </p:nvCxnSpPr>
        <p:spPr>
          <a:xfrm flipV="1">
            <a:off x="5334000" y="3771900"/>
            <a:ext cx="1828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 idx="6"/>
            <a:endCxn id="9" idx="2"/>
          </p:cNvCxnSpPr>
          <p:nvPr/>
        </p:nvCxnSpPr>
        <p:spPr>
          <a:xfrm>
            <a:off x="5334000" y="2400300"/>
            <a:ext cx="1828800" cy="13716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116681" y="5867400"/>
            <a:ext cx="960519"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Output</a:t>
            </a:r>
            <a:endParaRPr lang="en-GB" dirty="0" smtClean="0">
              <a:solidFill>
                <a:srgbClr val="C00000"/>
              </a:solidFill>
              <a:latin typeface="Segoe UI" pitchFamily="34" charset="0"/>
              <a:ea typeface="Segoe UI" pitchFamily="34" charset="0"/>
              <a:cs typeface="Segoe UI" pitchFamily="34" charset="0"/>
            </a:endParaRPr>
          </a:p>
        </p:txBody>
      </p:sp>
      <p:sp>
        <p:nvSpPr>
          <p:cNvPr id="18" name="Rectangle 17"/>
          <p:cNvSpPr/>
          <p:nvPr/>
        </p:nvSpPr>
        <p:spPr>
          <a:xfrm>
            <a:off x="1638701" y="5865796"/>
            <a:ext cx="769763"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Input</a:t>
            </a:r>
            <a:endParaRPr lang="en-GB" dirty="0" smtClean="0">
              <a:solidFill>
                <a:srgbClr val="C00000"/>
              </a:solidFill>
              <a:latin typeface="Segoe UI" pitchFamily="34" charset="0"/>
              <a:ea typeface="Segoe UI" pitchFamily="34" charset="0"/>
              <a:cs typeface="Segoe UI" pitchFamily="34" charset="0"/>
            </a:endParaRPr>
          </a:p>
        </p:txBody>
      </p:sp>
      <p:cxnSp>
        <p:nvCxnSpPr>
          <p:cNvPr id="19" name="Straight Connector 18"/>
          <p:cNvCxnSpPr/>
          <p:nvPr/>
        </p:nvCxnSpPr>
        <p:spPr>
          <a:xfrm flipV="1">
            <a:off x="2514600" y="4013133"/>
            <a:ext cx="1981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14600" y="2928085"/>
            <a:ext cx="1981200" cy="251460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10" descr="http://cdn.grumpycats.com/wp-content/uploads/2016/02/12654647_974282002607537_7798179861389974677_n-758x75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9373" y="3132746"/>
            <a:ext cx="1278308" cy="127830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p:cNvCxnSpPr/>
          <p:nvPr/>
        </p:nvCxnSpPr>
        <p:spPr>
          <a:xfrm>
            <a:off x="5715000" y="1600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014842" y="1377434"/>
            <a:ext cx="638316"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Dog</a:t>
            </a:r>
            <a:endParaRPr lang="en-GB" dirty="0" smtClean="0">
              <a:solidFill>
                <a:srgbClr val="C00000"/>
              </a:solidFill>
              <a:latin typeface="Segoe UI" pitchFamily="34" charset="0"/>
              <a:ea typeface="Segoe UI" pitchFamily="34" charset="0"/>
              <a:cs typeface="Segoe UI" pitchFamily="34" charset="0"/>
            </a:endParaRPr>
          </a:p>
        </p:txBody>
      </p:sp>
      <p:sp>
        <p:nvSpPr>
          <p:cNvPr id="27" name="Rectangle 26"/>
          <p:cNvSpPr/>
          <p:nvPr/>
        </p:nvSpPr>
        <p:spPr>
          <a:xfrm>
            <a:off x="8367642" y="1415534"/>
            <a:ext cx="542136"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Cat</a:t>
            </a:r>
            <a:endParaRPr lang="en-GB" dirty="0" smtClean="0">
              <a:solidFill>
                <a:srgbClr val="C00000"/>
              </a:solidFill>
              <a:latin typeface="Segoe UI" pitchFamily="34" charset="0"/>
              <a:ea typeface="Segoe UI" pitchFamily="34" charset="0"/>
              <a:cs typeface="Segoe UI" pitchFamily="34" charset="0"/>
            </a:endParaRPr>
          </a:p>
        </p:txBody>
      </p:sp>
      <p:cxnSp>
        <p:nvCxnSpPr>
          <p:cNvPr id="29" name="Straight Connector 28"/>
          <p:cNvCxnSpPr/>
          <p:nvPr/>
        </p:nvCxnSpPr>
        <p:spPr>
          <a:xfrm>
            <a:off x="7086599" y="1415534"/>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15000" y="1415534"/>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305800" y="1415534"/>
            <a:ext cx="0" cy="369332"/>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486400" y="1764268"/>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a:t>
            </a:r>
            <a:endParaRPr lang="en-GB" dirty="0" smtClean="0">
              <a:solidFill>
                <a:srgbClr val="C00000"/>
              </a:solidFill>
              <a:latin typeface="Segoe UI" pitchFamily="34" charset="0"/>
              <a:ea typeface="Segoe UI" pitchFamily="34" charset="0"/>
              <a:cs typeface="Segoe UI" pitchFamily="34" charset="0"/>
            </a:endParaRPr>
          </a:p>
        </p:txBody>
      </p:sp>
      <p:sp>
        <p:nvSpPr>
          <p:cNvPr id="35" name="Rectangle 34"/>
          <p:cNvSpPr/>
          <p:nvPr/>
        </p:nvSpPr>
        <p:spPr>
          <a:xfrm>
            <a:off x="6931749" y="1781877"/>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0</a:t>
            </a:r>
            <a:endParaRPr lang="en-GB" dirty="0" smtClean="0">
              <a:solidFill>
                <a:srgbClr val="C00000"/>
              </a:solidFill>
              <a:latin typeface="Segoe UI" pitchFamily="34" charset="0"/>
              <a:ea typeface="Segoe UI" pitchFamily="34" charset="0"/>
              <a:cs typeface="Segoe UI" pitchFamily="34" charset="0"/>
            </a:endParaRPr>
          </a:p>
        </p:txBody>
      </p:sp>
      <p:sp>
        <p:nvSpPr>
          <p:cNvPr id="36" name="Rectangle 35"/>
          <p:cNvSpPr/>
          <p:nvPr/>
        </p:nvSpPr>
        <p:spPr>
          <a:xfrm>
            <a:off x="8146143" y="1764268"/>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a:t>
            </a:r>
            <a:endParaRPr lang="en-GB" dirty="0" smtClean="0">
              <a:solidFill>
                <a:srgbClr val="C00000"/>
              </a:solidFill>
              <a:latin typeface="Segoe UI" pitchFamily="34" charset="0"/>
              <a:ea typeface="Segoe UI" pitchFamily="34" charset="0"/>
              <a:cs typeface="Segoe UI" pitchFamily="34" charset="0"/>
            </a:endParaRPr>
          </a:p>
        </p:txBody>
      </p:sp>
      <p:sp>
        <p:nvSpPr>
          <p:cNvPr id="39" name="Rectangle 38"/>
          <p:cNvSpPr/>
          <p:nvPr/>
        </p:nvSpPr>
        <p:spPr>
          <a:xfrm>
            <a:off x="6026129" y="2787135"/>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-9</a:t>
            </a:r>
            <a:endParaRPr lang="en-GB" dirty="0" smtClean="0">
              <a:solidFill>
                <a:srgbClr val="C00000"/>
              </a:solidFill>
              <a:latin typeface="Segoe UI" pitchFamily="34" charset="0"/>
              <a:ea typeface="Segoe UI" pitchFamily="34" charset="0"/>
              <a:cs typeface="Segoe UI" pitchFamily="34" charset="0"/>
            </a:endParaRPr>
          </a:p>
        </p:txBody>
      </p:sp>
      <p:sp>
        <p:nvSpPr>
          <p:cNvPr id="40" name="Rectangle 39"/>
          <p:cNvSpPr/>
          <p:nvPr/>
        </p:nvSpPr>
        <p:spPr>
          <a:xfrm>
            <a:off x="5938700" y="3710284"/>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4</a:t>
            </a:r>
            <a:endParaRPr lang="en-GB" dirty="0" smtClean="0">
              <a:solidFill>
                <a:srgbClr val="C00000"/>
              </a:solidFill>
              <a:latin typeface="Segoe UI" pitchFamily="34" charset="0"/>
              <a:ea typeface="Segoe UI" pitchFamily="34" charset="0"/>
              <a:cs typeface="Segoe UI" pitchFamily="34" charset="0"/>
            </a:endParaRPr>
          </a:p>
        </p:txBody>
      </p:sp>
      <p:sp>
        <p:nvSpPr>
          <p:cNvPr id="41" name="Rectangle 40"/>
          <p:cNvSpPr/>
          <p:nvPr/>
        </p:nvSpPr>
        <p:spPr>
          <a:xfrm>
            <a:off x="6027733" y="4528067"/>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a:t>
            </a:r>
            <a:endParaRPr lang="en-GB" dirty="0" smtClean="0">
              <a:solidFill>
                <a:srgbClr val="C00000"/>
              </a:solidFill>
              <a:latin typeface="Segoe UI" pitchFamily="34" charset="0"/>
              <a:ea typeface="Segoe UI" pitchFamily="34" charset="0"/>
              <a:cs typeface="Segoe UI" pitchFamily="34" charset="0"/>
            </a:endParaRPr>
          </a:p>
        </p:txBody>
      </p:sp>
      <p:sp>
        <p:nvSpPr>
          <p:cNvPr id="42" name="Rectangle 41"/>
          <p:cNvSpPr/>
          <p:nvPr/>
        </p:nvSpPr>
        <p:spPr>
          <a:xfrm>
            <a:off x="3751717" y="2319745"/>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5</a:t>
            </a:r>
            <a:endParaRPr lang="en-GB" dirty="0" smtClean="0">
              <a:solidFill>
                <a:srgbClr val="C00000"/>
              </a:solidFill>
              <a:latin typeface="Segoe UI" pitchFamily="34" charset="0"/>
              <a:ea typeface="Segoe UI" pitchFamily="34" charset="0"/>
              <a:cs typeface="Segoe UI" pitchFamily="34" charset="0"/>
            </a:endParaRPr>
          </a:p>
        </p:txBody>
      </p:sp>
      <p:sp>
        <p:nvSpPr>
          <p:cNvPr id="43" name="Rectangle 42"/>
          <p:cNvSpPr/>
          <p:nvPr/>
        </p:nvSpPr>
        <p:spPr>
          <a:xfrm>
            <a:off x="3921850" y="2703552"/>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-2</a:t>
            </a:r>
            <a:endParaRPr lang="en-GB" dirty="0" smtClean="0">
              <a:solidFill>
                <a:srgbClr val="C00000"/>
              </a:solidFill>
              <a:latin typeface="Segoe UI" pitchFamily="34" charset="0"/>
              <a:ea typeface="Segoe UI" pitchFamily="34" charset="0"/>
              <a:cs typeface="Segoe UI" pitchFamily="34" charset="0"/>
            </a:endParaRPr>
          </a:p>
        </p:txBody>
      </p:sp>
      <p:sp>
        <p:nvSpPr>
          <p:cNvPr id="44" name="Rectangle 43"/>
          <p:cNvSpPr/>
          <p:nvPr/>
        </p:nvSpPr>
        <p:spPr>
          <a:xfrm>
            <a:off x="3883750" y="3531535"/>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3</a:t>
            </a:r>
            <a:endParaRPr lang="en-GB" dirty="0" smtClean="0">
              <a:solidFill>
                <a:srgbClr val="C00000"/>
              </a:solidFill>
              <a:latin typeface="Segoe UI" pitchFamily="34" charset="0"/>
              <a:ea typeface="Segoe UI" pitchFamily="34" charset="0"/>
              <a:cs typeface="Segoe UI" pitchFamily="34" charset="0"/>
            </a:endParaRPr>
          </a:p>
        </p:txBody>
      </p:sp>
      <p:sp>
        <p:nvSpPr>
          <p:cNvPr id="45" name="Rectangle 44"/>
          <p:cNvSpPr/>
          <p:nvPr/>
        </p:nvSpPr>
        <p:spPr>
          <a:xfrm>
            <a:off x="3955050" y="3976876"/>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a:t>
            </a:r>
            <a:endParaRPr lang="en-GB" dirty="0" smtClean="0">
              <a:solidFill>
                <a:srgbClr val="C00000"/>
              </a:solidFill>
              <a:latin typeface="Segoe UI" pitchFamily="34" charset="0"/>
              <a:ea typeface="Segoe UI" pitchFamily="34" charset="0"/>
              <a:cs typeface="Segoe UI" pitchFamily="34" charset="0"/>
            </a:endParaRPr>
          </a:p>
        </p:txBody>
      </p:sp>
      <p:sp>
        <p:nvSpPr>
          <p:cNvPr id="46" name="Rectangle 45"/>
          <p:cNvSpPr/>
          <p:nvPr/>
        </p:nvSpPr>
        <p:spPr>
          <a:xfrm>
            <a:off x="3921850" y="4666943"/>
            <a:ext cx="484428"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0.5</a:t>
            </a:r>
            <a:endParaRPr lang="en-GB" dirty="0" smtClean="0">
              <a:solidFill>
                <a:srgbClr val="C00000"/>
              </a:solidFill>
              <a:latin typeface="Segoe UI" pitchFamily="34" charset="0"/>
              <a:ea typeface="Segoe UI" pitchFamily="34" charset="0"/>
              <a:cs typeface="Segoe UI" pitchFamily="34" charset="0"/>
            </a:endParaRPr>
          </a:p>
        </p:txBody>
      </p:sp>
      <p:sp>
        <p:nvSpPr>
          <p:cNvPr id="47" name="Rectangle 46"/>
          <p:cNvSpPr/>
          <p:nvPr/>
        </p:nvSpPr>
        <p:spPr>
          <a:xfrm>
            <a:off x="3646954" y="5005758"/>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-2</a:t>
            </a:r>
            <a:endParaRPr lang="en-GB" dirty="0" smtClean="0">
              <a:solidFill>
                <a:srgbClr val="C00000"/>
              </a:solidFill>
              <a:latin typeface="Segoe UI" pitchFamily="34" charset="0"/>
              <a:ea typeface="Segoe UI" pitchFamily="34" charset="0"/>
              <a:cs typeface="Segoe UI" pitchFamily="34" charset="0"/>
            </a:endParaRPr>
          </a:p>
        </p:txBody>
      </p:sp>
      <p:sp>
        <p:nvSpPr>
          <p:cNvPr id="48" name="Rectangle 47"/>
          <p:cNvSpPr/>
          <p:nvPr/>
        </p:nvSpPr>
        <p:spPr>
          <a:xfrm>
            <a:off x="304800" y="4443463"/>
            <a:ext cx="1069780" cy="646331"/>
          </a:xfrm>
          <a:prstGeom prst="rect">
            <a:avLst/>
          </a:prstGeom>
        </p:spPr>
        <p:txBody>
          <a:bodyPr wrap="none">
            <a:spAutoFit/>
          </a:bodyPr>
          <a:lstStyle/>
          <a:p>
            <a:pPr algn="ctr"/>
            <a:r>
              <a:rPr lang="en-GB" b="1" dirty="0" smtClean="0">
                <a:solidFill>
                  <a:srgbClr val="C00000"/>
                </a:solidFill>
                <a:latin typeface="Segoe UI" pitchFamily="34" charset="0"/>
                <a:ea typeface="Segoe UI" pitchFamily="34" charset="0"/>
                <a:cs typeface="Segoe UI" pitchFamily="34" charset="0"/>
              </a:rPr>
              <a:t>Training</a:t>
            </a:r>
          </a:p>
          <a:p>
            <a:pPr algn="ctr"/>
            <a:r>
              <a:rPr lang="en-GB" b="1" dirty="0" smtClean="0">
                <a:solidFill>
                  <a:srgbClr val="C00000"/>
                </a:solidFill>
                <a:latin typeface="Segoe UI" pitchFamily="34" charset="0"/>
                <a:ea typeface="Segoe UI" pitchFamily="34" charset="0"/>
                <a:cs typeface="Segoe UI" pitchFamily="34" charset="0"/>
              </a:rPr>
              <a:t>Data</a:t>
            </a:r>
            <a:endParaRPr lang="en-GB" dirty="0" smtClean="0">
              <a:solidFill>
                <a:srgbClr val="C00000"/>
              </a:solidFill>
              <a:latin typeface="Segoe UI" pitchFamily="34" charset="0"/>
              <a:ea typeface="Segoe UI" pitchFamily="34" charset="0"/>
              <a:cs typeface="Segoe UI" pitchFamily="34" charset="0"/>
            </a:endParaRPr>
          </a:p>
        </p:txBody>
      </p:sp>
      <p:sp>
        <p:nvSpPr>
          <p:cNvPr id="49" name="Rectangle 48"/>
          <p:cNvSpPr/>
          <p:nvPr/>
        </p:nvSpPr>
        <p:spPr>
          <a:xfrm>
            <a:off x="8109284" y="3479451"/>
            <a:ext cx="865943" cy="830997"/>
          </a:xfrm>
          <a:prstGeom prst="rect">
            <a:avLst/>
          </a:prstGeom>
        </p:spPr>
        <p:txBody>
          <a:bodyPr wrap="none">
            <a:spAutoFit/>
          </a:bodyPr>
          <a:lstStyle/>
          <a:p>
            <a:pPr algn="ctr"/>
            <a:r>
              <a:rPr lang="en-GB" sz="2400" b="1" dirty="0" smtClean="0">
                <a:solidFill>
                  <a:srgbClr val="C00000"/>
                </a:solidFill>
                <a:latin typeface="Segoe UI" pitchFamily="34" charset="0"/>
                <a:ea typeface="Segoe UI" pitchFamily="34" charset="0"/>
                <a:cs typeface="Segoe UI" pitchFamily="34" charset="0"/>
              </a:rPr>
              <a:t>-0.8</a:t>
            </a:r>
            <a:r>
              <a:rPr lang="en-GB" sz="2400" b="1" dirty="0" smtClean="0">
                <a:solidFill>
                  <a:srgbClr val="C00000"/>
                </a:solidFill>
                <a:latin typeface="Segoe UI" pitchFamily="34" charset="0"/>
                <a:ea typeface="Segoe UI" pitchFamily="34" charset="0"/>
                <a:cs typeface="Segoe UI" pitchFamily="34" charset="0"/>
              </a:rPr>
              <a:t/>
            </a:r>
            <a:br>
              <a:rPr lang="en-GB" sz="2400" b="1" dirty="0" smtClean="0">
                <a:solidFill>
                  <a:srgbClr val="C00000"/>
                </a:solidFill>
                <a:latin typeface="Segoe UI" pitchFamily="34" charset="0"/>
                <a:ea typeface="Segoe UI" pitchFamily="34" charset="0"/>
                <a:cs typeface="Segoe UI" pitchFamily="34" charset="0"/>
              </a:rPr>
            </a:br>
            <a:r>
              <a:rPr lang="en-GB" sz="2400" b="1" dirty="0" smtClean="0">
                <a:solidFill>
                  <a:srgbClr val="C00000"/>
                </a:solidFill>
                <a:latin typeface="Segoe UI" pitchFamily="34" charset="0"/>
                <a:ea typeface="Segoe UI" pitchFamily="34" charset="0"/>
                <a:cs typeface="Segoe UI" pitchFamily="34" charset="0"/>
              </a:rPr>
              <a:t>DOG</a:t>
            </a:r>
            <a:endParaRPr lang="en-GB" sz="2400" dirty="0" smtClean="0">
              <a:solidFill>
                <a:srgbClr val="C00000"/>
              </a:solidFill>
              <a:latin typeface="Segoe UI" pitchFamily="34" charset="0"/>
              <a:ea typeface="Segoe UI" pitchFamily="34" charset="0"/>
              <a:cs typeface="Segoe UI" pitchFamily="34" charset="0"/>
            </a:endParaRPr>
          </a:p>
        </p:txBody>
      </p:sp>
      <p:sp>
        <p:nvSpPr>
          <p:cNvPr id="50" name="Oval 49"/>
          <p:cNvSpPr/>
          <p:nvPr/>
        </p:nvSpPr>
        <p:spPr>
          <a:xfrm>
            <a:off x="5889074" y="1503229"/>
            <a:ext cx="222766" cy="22276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4944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143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7200" y="304800"/>
            <a:ext cx="5867400" cy="523220"/>
          </a:xfrm>
          <a:prstGeom prst="rect">
            <a:avLst/>
          </a:prstGeom>
          <a:noFill/>
        </p:spPr>
        <p:txBody>
          <a:bodyPr wrap="square" rtlCol="0">
            <a:spAutoFit/>
          </a:bodyPr>
          <a:lstStyle/>
          <a:p>
            <a:r>
              <a:rPr lang="en-GB" sz="2800" dirty="0" smtClean="0">
                <a:solidFill>
                  <a:schemeClr val="bg1"/>
                </a:solidFill>
                <a:latin typeface="Segoe UI" pitchFamily="34" charset="0"/>
                <a:ea typeface="Segoe UI" pitchFamily="34" charset="0"/>
                <a:cs typeface="Segoe UI" pitchFamily="34" charset="0"/>
              </a:rPr>
              <a:t>Adjusting Weights during Training</a:t>
            </a:r>
            <a:endParaRPr lang="en-US" sz="2800" dirty="0">
              <a:solidFill>
                <a:schemeClr val="bg1"/>
              </a:solidFill>
              <a:latin typeface="Segoe UI" pitchFamily="34" charset="0"/>
              <a:ea typeface="Segoe UI" pitchFamily="34" charset="0"/>
              <a:cs typeface="Segoe UI" pitchFamily="34" charset="0"/>
            </a:endParaRPr>
          </a:p>
        </p:txBody>
      </p:sp>
      <p:sp>
        <p:nvSpPr>
          <p:cNvPr id="4" name="Oval 3"/>
          <p:cNvSpPr/>
          <p:nvPr/>
        </p:nvSpPr>
        <p:spPr>
          <a:xfrm>
            <a:off x="1676400" y="2514600"/>
            <a:ext cx="838200" cy="8382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676400" y="4191000"/>
            <a:ext cx="838200" cy="8382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5800" y="50292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495800" y="35814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95800" y="19812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162800" y="3352800"/>
            <a:ext cx="838200" cy="83820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4" idx="6"/>
            <a:endCxn id="8" idx="2"/>
          </p:cNvCxnSpPr>
          <p:nvPr/>
        </p:nvCxnSpPr>
        <p:spPr>
          <a:xfrm flipV="1">
            <a:off x="2514600" y="2400300"/>
            <a:ext cx="1981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6"/>
            <a:endCxn id="7" idx="2"/>
          </p:cNvCxnSpPr>
          <p:nvPr/>
        </p:nvCxnSpPr>
        <p:spPr>
          <a:xfrm>
            <a:off x="2514600" y="2933700"/>
            <a:ext cx="19812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6"/>
            <a:endCxn id="8" idx="2"/>
          </p:cNvCxnSpPr>
          <p:nvPr/>
        </p:nvCxnSpPr>
        <p:spPr>
          <a:xfrm flipV="1">
            <a:off x="2514600" y="2400300"/>
            <a:ext cx="1981200" cy="220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6"/>
          </p:cNvCxnSpPr>
          <p:nvPr/>
        </p:nvCxnSpPr>
        <p:spPr>
          <a:xfrm>
            <a:off x="2514600" y="4610100"/>
            <a:ext cx="1981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 idx="2"/>
          </p:cNvCxnSpPr>
          <p:nvPr/>
        </p:nvCxnSpPr>
        <p:spPr>
          <a:xfrm flipV="1">
            <a:off x="5334000" y="3771900"/>
            <a:ext cx="1828800" cy="167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6"/>
            <a:endCxn id="9" idx="2"/>
          </p:cNvCxnSpPr>
          <p:nvPr/>
        </p:nvCxnSpPr>
        <p:spPr>
          <a:xfrm flipV="1">
            <a:off x="5334000" y="3771900"/>
            <a:ext cx="1828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 idx="6"/>
            <a:endCxn id="9" idx="2"/>
          </p:cNvCxnSpPr>
          <p:nvPr/>
        </p:nvCxnSpPr>
        <p:spPr>
          <a:xfrm>
            <a:off x="5334000" y="2400300"/>
            <a:ext cx="1828800" cy="13716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116681" y="5867400"/>
            <a:ext cx="960519"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Output</a:t>
            </a:r>
            <a:endParaRPr lang="en-GB" dirty="0" smtClean="0">
              <a:solidFill>
                <a:srgbClr val="C00000"/>
              </a:solidFill>
              <a:latin typeface="Segoe UI" pitchFamily="34" charset="0"/>
              <a:ea typeface="Segoe UI" pitchFamily="34" charset="0"/>
              <a:cs typeface="Segoe UI" pitchFamily="34" charset="0"/>
            </a:endParaRPr>
          </a:p>
        </p:txBody>
      </p:sp>
      <p:sp>
        <p:nvSpPr>
          <p:cNvPr id="18" name="Rectangle 17"/>
          <p:cNvSpPr/>
          <p:nvPr/>
        </p:nvSpPr>
        <p:spPr>
          <a:xfrm>
            <a:off x="1638701" y="5865796"/>
            <a:ext cx="769763"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Input</a:t>
            </a:r>
            <a:endParaRPr lang="en-GB" dirty="0" smtClean="0">
              <a:solidFill>
                <a:srgbClr val="C00000"/>
              </a:solidFill>
              <a:latin typeface="Segoe UI" pitchFamily="34" charset="0"/>
              <a:ea typeface="Segoe UI" pitchFamily="34" charset="0"/>
              <a:cs typeface="Segoe UI" pitchFamily="34" charset="0"/>
            </a:endParaRPr>
          </a:p>
        </p:txBody>
      </p:sp>
      <p:cxnSp>
        <p:nvCxnSpPr>
          <p:cNvPr id="19" name="Straight Connector 18"/>
          <p:cNvCxnSpPr/>
          <p:nvPr/>
        </p:nvCxnSpPr>
        <p:spPr>
          <a:xfrm flipV="1">
            <a:off x="2514600" y="4013133"/>
            <a:ext cx="1981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14600" y="2928085"/>
            <a:ext cx="1981200" cy="251460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10" descr="http://cdn.grumpycats.com/wp-content/uploads/2016/02/12654647_974282002607537_7798179861389974677_n-758x75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9373" y="3132746"/>
            <a:ext cx="1278308" cy="127830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p:cNvCxnSpPr/>
          <p:nvPr/>
        </p:nvCxnSpPr>
        <p:spPr>
          <a:xfrm>
            <a:off x="5715000" y="1600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014842" y="1377434"/>
            <a:ext cx="638316"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Dog</a:t>
            </a:r>
            <a:endParaRPr lang="en-GB" dirty="0" smtClean="0">
              <a:solidFill>
                <a:srgbClr val="C00000"/>
              </a:solidFill>
              <a:latin typeface="Segoe UI" pitchFamily="34" charset="0"/>
              <a:ea typeface="Segoe UI" pitchFamily="34" charset="0"/>
              <a:cs typeface="Segoe UI" pitchFamily="34" charset="0"/>
            </a:endParaRPr>
          </a:p>
        </p:txBody>
      </p:sp>
      <p:sp>
        <p:nvSpPr>
          <p:cNvPr id="27" name="Rectangle 26"/>
          <p:cNvSpPr/>
          <p:nvPr/>
        </p:nvSpPr>
        <p:spPr>
          <a:xfrm>
            <a:off x="8367642" y="1415534"/>
            <a:ext cx="542136"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Cat</a:t>
            </a:r>
            <a:endParaRPr lang="en-GB" dirty="0" smtClean="0">
              <a:solidFill>
                <a:srgbClr val="C00000"/>
              </a:solidFill>
              <a:latin typeface="Segoe UI" pitchFamily="34" charset="0"/>
              <a:ea typeface="Segoe UI" pitchFamily="34" charset="0"/>
              <a:cs typeface="Segoe UI" pitchFamily="34" charset="0"/>
            </a:endParaRPr>
          </a:p>
        </p:txBody>
      </p:sp>
      <p:cxnSp>
        <p:nvCxnSpPr>
          <p:cNvPr id="29" name="Straight Connector 28"/>
          <p:cNvCxnSpPr/>
          <p:nvPr/>
        </p:nvCxnSpPr>
        <p:spPr>
          <a:xfrm>
            <a:off x="7086599" y="1415534"/>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15000" y="1415534"/>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305800" y="1415534"/>
            <a:ext cx="0" cy="369332"/>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486400" y="1764268"/>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a:t>
            </a:r>
            <a:endParaRPr lang="en-GB" dirty="0" smtClean="0">
              <a:solidFill>
                <a:srgbClr val="C00000"/>
              </a:solidFill>
              <a:latin typeface="Segoe UI" pitchFamily="34" charset="0"/>
              <a:ea typeface="Segoe UI" pitchFamily="34" charset="0"/>
              <a:cs typeface="Segoe UI" pitchFamily="34" charset="0"/>
            </a:endParaRPr>
          </a:p>
        </p:txBody>
      </p:sp>
      <p:sp>
        <p:nvSpPr>
          <p:cNvPr id="35" name="Rectangle 34"/>
          <p:cNvSpPr/>
          <p:nvPr/>
        </p:nvSpPr>
        <p:spPr>
          <a:xfrm>
            <a:off x="6931749" y="1781877"/>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0</a:t>
            </a:r>
            <a:endParaRPr lang="en-GB" dirty="0" smtClean="0">
              <a:solidFill>
                <a:srgbClr val="C00000"/>
              </a:solidFill>
              <a:latin typeface="Segoe UI" pitchFamily="34" charset="0"/>
              <a:ea typeface="Segoe UI" pitchFamily="34" charset="0"/>
              <a:cs typeface="Segoe UI" pitchFamily="34" charset="0"/>
            </a:endParaRPr>
          </a:p>
        </p:txBody>
      </p:sp>
      <p:sp>
        <p:nvSpPr>
          <p:cNvPr id="36" name="Rectangle 35"/>
          <p:cNvSpPr/>
          <p:nvPr/>
        </p:nvSpPr>
        <p:spPr>
          <a:xfrm>
            <a:off x="8146143" y="1764268"/>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a:t>
            </a:r>
            <a:endParaRPr lang="en-GB" dirty="0" smtClean="0">
              <a:solidFill>
                <a:srgbClr val="C00000"/>
              </a:solidFill>
              <a:latin typeface="Segoe UI" pitchFamily="34" charset="0"/>
              <a:ea typeface="Segoe UI" pitchFamily="34" charset="0"/>
              <a:cs typeface="Segoe UI" pitchFamily="34" charset="0"/>
            </a:endParaRPr>
          </a:p>
        </p:txBody>
      </p:sp>
      <p:sp>
        <p:nvSpPr>
          <p:cNvPr id="39" name="Rectangle 38"/>
          <p:cNvSpPr/>
          <p:nvPr/>
        </p:nvSpPr>
        <p:spPr>
          <a:xfrm>
            <a:off x="6026129" y="2787135"/>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-9</a:t>
            </a:r>
            <a:endParaRPr lang="en-GB" dirty="0" smtClean="0">
              <a:solidFill>
                <a:srgbClr val="C00000"/>
              </a:solidFill>
              <a:latin typeface="Segoe UI" pitchFamily="34" charset="0"/>
              <a:ea typeface="Segoe UI" pitchFamily="34" charset="0"/>
              <a:cs typeface="Segoe UI" pitchFamily="34" charset="0"/>
            </a:endParaRPr>
          </a:p>
        </p:txBody>
      </p:sp>
      <p:sp>
        <p:nvSpPr>
          <p:cNvPr id="40" name="Rectangle 39"/>
          <p:cNvSpPr/>
          <p:nvPr/>
        </p:nvSpPr>
        <p:spPr>
          <a:xfrm>
            <a:off x="5938700" y="3710284"/>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5</a:t>
            </a:r>
            <a:endParaRPr lang="en-GB" dirty="0" smtClean="0">
              <a:solidFill>
                <a:srgbClr val="C00000"/>
              </a:solidFill>
              <a:latin typeface="Segoe UI" pitchFamily="34" charset="0"/>
              <a:ea typeface="Segoe UI" pitchFamily="34" charset="0"/>
              <a:cs typeface="Segoe UI" pitchFamily="34" charset="0"/>
            </a:endParaRPr>
          </a:p>
        </p:txBody>
      </p:sp>
      <p:sp>
        <p:nvSpPr>
          <p:cNvPr id="41" name="Rectangle 40"/>
          <p:cNvSpPr/>
          <p:nvPr/>
        </p:nvSpPr>
        <p:spPr>
          <a:xfrm>
            <a:off x="6027733" y="4528067"/>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a:t>
            </a:r>
            <a:endParaRPr lang="en-GB" dirty="0" smtClean="0">
              <a:solidFill>
                <a:srgbClr val="C00000"/>
              </a:solidFill>
              <a:latin typeface="Segoe UI" pitchFamily="34" charset="0"/>
              <a:ea typeface="Segoe UI" pitchFamily="34" charset="0"/>
              <a:cs typeface="Segoe UI" pitchFamily="34" charset="0"/>
            </a:endParaRPr>
          </a:p>
        </p:txBody>
      </p:sp>
      <p:sp>
        <p:nvSpPr>
          <p:cNvPr id="42" name="Rectangle 41"/>
          <p:cNvSpPr/>
          <p:nvPr/>
        </p:nvSpPr>
        <p:spPr>
          <a:xfrm>
            <a:off x="3751717" y="2319745"/>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4</a:t>
            </a:r>
            <a:endParaRPr lang="en-GB" dirty="0" smtClean="0">
              <a:solidFill>
                <a:srgbClr val="C00000"/>
              </a:solidFill>
              <a:latin typeface="Segoe UI" pitchFamily="34" charset="0"/>
              <a:ea typeface="Segoe UI" pitchFamily="34" charset="0"/>
              <a:cs typeface="Segoe UI" pitchFamily="34" charset="0"/>
            </a:endParaRPr>
          </a:p>
        </p:txBody>
      </p:sp>
      <p:sp>
        <p:nvSpPr>
          <p:cNvPr id="43" name="Rectangle 42"/>
          <p:cNvSpPr/>
          <p:nvPr/>
        </p:nvSpPr>
        <p:spPr>
          <a:xfrm>
            <a:off x="3921850" y="2703552"/>
            <a:ext cx="577402"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-2.5</a:t>
            </a:r>
            <a:endParaRPr lang="en-GB" dirty="0" smtClean="0">
              <a:solidFill>
                <a:srgbClr val="C00000"/>
              </a:solidFill>
              <a:latin typeface="Segoe UI" pitchFamily="34" charset="0"/>
              <a:ea typeface="Segoe UI" pitchFamily="34" charset="0"/>
              <a:cs typeface="Segoe UI" pitchFamily="34" charset="0"/>
            </a:endParaRPr>
          </a:p>
        </p:txBody>
      </p:sp>
      <p:sp>
        <p:nvSpPr>
          <p:cNvPr id="44" name="Rectangle 43"/>
          <p:cNvSpPr/>
          <p:nvPr/>
        </p:nvSpPr>
        <p:spPr>
          <a:xfrm>
            <a:off x="3883750" y="3531535"/>
            <a:ext cx="484428"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3.5</a:t>
            </a:r>
            <a:endParaRPr lang="en-GB" dirty="0" smtClean="0">
              <a:solidFill>
                <a:srgbClr val="C00000"/>
              </a:solidFill>
              <a:latin typeface="Segoe UI" pitchFamily="34" charset="0"/>
              <a:ea typeface="Segoe UI" pitchFamily="34" charset="0"/>
              <a:cs typeface="Segoe UI" pitchFamily="34" charset="0"/>
            </a:endParaRPr>
          </a:p>
        </p:txBody>
      </p:sp>
      <p:sp>
        <p:nvSpPr>
          <p:cNvPr id="45" name="Rectangle 44"/>
          <p:cNvSpPr/>
          <p:nvPr/>
        </p:nvSpPr>
        <p:spPr>
          <a:xfrm>
            <a:off x="3955050" y="3976876"/>
            <a:ext cx="484428"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1.2</a:t>
            </a:r>
            <a:endParaRPr lang="en-GB" dirty="0" smtClean="0">
              <a:solidFill>
                <a:srgbClr val="C00000"/>
              </a:solidFill>
              <a:latin typeface="Segoe UI" pitchFamily="34" charset="0"/>
              <a:ea typeface="Segoe UI" pitchFamily="34" charset="0"/>
              <a:cs typeface="Segoe UI" pitchFamily="34" charset="0"/>
            </a:endParaRPr>
          </a:p>
        </p:txBody>
      </p:sp>
      <p:sp>
        <p:nvSpPr>
          <p:cNvPr id="46" name="Rectangle 45"/>
          <p:cNvSpPr/>
          <p:nvPr/>
        </p:nvSpPr>
        <p:spPr>
          <a:xfrm>
            <a:off x="3921850" y="4666943"/>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6</a:t>
            </a:r>
            <a:endParaRPr lang="en-GB" dirty="0" smtClean="0">
              <a:solidFill>
                <a:srgbClr val="C00000"/>
              </a:solidFill>
              <a:latin typeface="Segoe UI" pitchFamily="34" charset="0"/>
              <a:ea typeface="Segoe UI" pitchFamily="34" charset="0"/>
              <a:cs typeface="Segoe UI" pitchFamily="34" charset="0"/>
            </a:endParaRPr>
          </a:p>
        </p:txBody>
      </p:sp>
      <p:sp>
        <p:nvSpPr>
          <p:cNvPr id="47" name="Rectangle 46"/>
          <p:cNvSpPr/>
          <p:nvPr/>
        </p:nvSpPr>
        <p:spPr>
          <a:xfrm>
            <a:off x="3646954" y="5005758"/>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-3</a:t>
            </a:r>
            <a:endParaRPr lang="en-GB" dirty="0" smtClean="0">
              <a:solidFill>
                <a:srgbClr val="C00000"/>
              </a:solidFill>
              <a:latin typeface="Segoe UI" pitchFamily="34" charset="0"/>
              <a:ea typeface="Segoe UI" pitchFamily="34" charset="0"/>
              <a:cs typeface="Segoe UI" pitchFamily="34" charset="0"/>
            </a:endParaRPr>
          </a:p>
        </p:txBody>
      </p:sp>
      <p:sp>
        <p:nvSpPr>
          <p:cNvPr id="48" name="Rectangle 47"/>
          <p:cNvSpPr/>
          <p:nvPr/>
        </p:nvSpPr>
        <p:spPr>
          <a:xfrm>
            <a:off x="304800" y="4443463"/>
            <a:ext cx="1069780" cy="646331"/>
          </a:xfrm>
          <a:prstGeom prst="rect">
            <a:avLst/>
          </a:prstGeom>
        </p:spPr>
        <p:txBody>
          <a:bodyPr wrap="none">
            <a:spAutoFit/>
          </a:bodyPr>
          <a:lstStyle/>
          <a:p>
            <a:pPr algn="ctr"/>
            <a:r>
              <a:rPr lang="en-GB" b="1" dirty="0" smtClean="0">
                <a:solidFill>
                  <a:srgbClr val="C00000"/>
                </a:solidFill>
                <a:latin typeface="Segoe UI" pitchFamily="34" charset="0"/>
                <a:ea typeface="Segoe UI" pitchFamily="34" charset="0"/>
                <a:cs typeface="Segoe UI" pitchFamily="34" charset="0"/>
              </a:rPr>
              <a:t>Training</a:t>
            </a:r>
          </a:p>
          <a:p>
            <a:pPr algn="ctr"/>
            <a:r>
              <a:rPr lang="en-GB" b="1" dirty="0" smtClean="0">
                <a:solidFill>
                  <a:srgbClr val="C00000"/>
                </a:solidFill>
                <a:latin typeface="Segoe UI" pitchFamily="34" charset="0"/>
                <a:ea typeface="Segoe UI" pitchFamily="34" charset="0"/>
                <a:cs typeface="Segoe UI" pitchFamily="34" charset="0"/>
              </a:rPr>
              <a:t>Data</a:t>
            </a:r>
            <a:endParaRPr lang="en-GB" dirty="0" smtClean="0">
              <a:solidFill>
                <a:srgbClr val="C00000"/>
              </a:solidFill>
              <a:latin typeface="Segoe UI" pitchFamily="34" charset="0"/>
              <a:ea typeface="Segoe UI" pitchFamily="34" charset="0"/>
              <a:cs typeface="Segoe UI" pitchFamily="34" charset="0"/>
            </a:endParaRPr>
          </a:p>
        </p:txBody>
      </p:sp>
      <p:sp>
        <p:nvSpPr>
          <p:cNvPr id="49" name="Rectangle 48"/>
          <p:cNvSpPr/>
          <p:nvPr/>
        </p:nvSpPr>
        <p:spPr>
          <a:xfrm>
            <a:off x="8109284" y="3479451"/>
            <a:ext cx="865943" cy="830997"/>
          </a:xfrm>
          <a:prstGeom prst="rect">
            <a:avLst/>
          </a:prstGeom>
        </p:spPr>
        <p:txBody>
          <a:bodyPr wrap="none">
            <a:spAutoFit/>
          </a:bodyPr>
          <a:lstStyle/>
          <a:p>
            <a:pPr algn="ctr"/>
            <a:r>
              <a:rPr lang="en-GB" sz="2400" b="1" dirty="0" smtClean="0">
                <a:solidFill>
                  <a:srgbClr val="C00000"/>
                </a:solidFill>
                <a:latin typeface="Segoe UI" pitchFamily="34" charset="0"/>
                <a:ea typeface="Segoe UI" pitchFamily="34" charset="0"/>
                <a:cs typeface="Segoe UI" pitchFamily="34" charset="0"/>
              </a:rPr>
              <a:t>-0.4</a:t>
            </a:r>
            <a:r>
              <a:rPr lang="en-GB" sz="2400" b="1" dirty="0" smtClean="0">
                <a:solidFill>
                  <a:srgbClr val="C00000"/>
                </a:solidFill>
                <a:latin typeface="Segoe UI" pitchFamily="34" charset="0"/>
                <a:ea typeface="Segoe UI" pitchFamily="34" charset="0"/>
                <a:cs typeface="Segoe UI" pitchFamily="34" charset="0"/>
              </a:rPr>
              <a:t/>
            </a:r>
            <a:br>
              <a:rPr lang="en-GB" sz="2400" b="1" dirty="0" smtClean="0">
                <a:solidFill>
                  <a:srgbClr val="C00000"/>
                </a:solidFill>
                <a:latin typeface="Segoe UI" pitchFamily="34" charset="0"/>
                <a:ea typeface="Segoe UI" pitchFamily="34" charset="0"/>
                <a:cs typeface="Segoe UI" pitchFamily="34" charset="0"/>
              </a:rPr>
            </a:br>
            <a:r>
              <a:rPr lang="en-GB" sz="2400" b="1" dirty="0" smtClean="0">
                <a:solidFill>
                  <a:srgbClr val="C00000"/>
                </a:solidFill>
                <a:latin typeface="Segoe UI" pitchFamily="34" charset="0"/>
                <a:ea typeface="Segoe UI" pitchFamily="34" charset="0"/>
                <a:cs typeface="Segoe UI" pitchFamily="34" charset="0"/>
              </a:rPr>
              <a:t>DOG</a:t>
            </a:r>
            <a:endParaRPr lang="en-GB" sz="2400" dirty="0" smtClean="0">
              <a:solidFill>
                <a:srgbClr val="C00000"/>
              </a:solidFill>
              <a:latin typeface="Segoe UI" pitchFamily="34" charset="0"/>
              <a:ea typeface="Segoe UI" pitchFamily="34" charset="0"/>
              <a:cs typeface="Segoe UI" pitchFamily="34" charset="0"/>
            </a:endParaRPr>
          </a:p>
        </p:txBody>
      </p:sp>
      <p:sp>
        <p:nvSpPr>
          <p:cNvPr id="50" name="Oval 49"/>
          <p:cNvSpPr/>
          <p:nvPr/>
        </p:nvSpPr>
        <p:spPr>
          <a:xfrm>
            <a:off x="6553200" y="1503229"/>
            <a:ext cx="222766" cy="22276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287296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143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7200" y="304800"/>
            <a:ext cx="5867400" cy="523220"/>
          </a:xfrm>
          <a:prstGeom prst="rect">
            <a:avLst/>
          </a:prstGeom>
          <a:noFill/>
        </p:spPr>
        <p:txBody>
          <a:bodyPr wrap="square" rtlCol="0">
            <a:spAutoFit/>
          </a:bodyPr>
          <a:lstStyle/>
          <a:p>
            <a:r>
              <a:rPr lang="en-GB" sz="2800" dirty="0" smtClean="0">
                <a:solidFill>
                  <a:schemeClr val="bg1"/>
                </a:solidFill>
                <a:latin typeface="Segoe UI" pitchFamily="34" charset="0"/>
                <a:ea typeface="Segoe UI" pitchFamily="34" charset="0"/>
                <a:cs typeface="Segoe UI" pitchFamily="34" charset="0"/>
              </a:rPr>
              <a:t>Adjusting Weights during Training</a:t>
            </a:r>
            <a:endParaRPr lang="en-US" sz="2800" dirty="0">
              <a:solidFill>
                <a:schemeClr val="bg1"/>
              </a:solidFill>
              <a:latin typeface="Segoe UI" pitchFamily="34" charset="0"/>
              <a:ea typeface="Segoe UI" pitchFamily="34" charset="0"/>
              <a:cs typeface="Segoe UI" pitchFamily="34" charset="0"/>
            </a:endParaRPr>
          </a:p>
        </p:txBody>
      </p:sp>
      <p:sp>
        <p:nvSpPr>
          <p:cNvPr id="4" name="Oval 3"/>
          <p:cNvSpPr/>
          <p:nvPr/>
        </p:nvSpPr>
        <p:spPr>
          <a:xfrm>
            <a:off x="1676400" y="2514600"/>
            <a:ext cx="838200" cy="8382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676400" y="4191000"/>
            <a:ext cx="838200" cy="8382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5800" y="50292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495800" y="35814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95800" y="19812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162800" y="3352800"/>
            <a:ext cx="838200" cy="83820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4" idx="6"/>
            <a:endCxn id="8" idx="2"/>
          </p:cNvCxnSpPr>
          <p:nvPr/>
        </p:nvCxnSpPr>
        <p:spPr>
          <a:xfrm flipV="1">
            <a:off x="2514600" y="2400300"/>
            <a:ext cx="1981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6"/>
            <a:endCxn id="7" idx="2"/>
          </p:cNvCxnSpPr>
          <p:nvPr/>
        </p:nvCxnSpPr>
        <p:spPr>
          <a:xfrm>
            <a:off x="2514600" y="2933700"/>
            <a:ext cx="19812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6"/>
            <a:endCxn id="8" idx="2"/>
          </p:cNvCxnSpPr>
          <p:nvPr/>
        </p:nvCxnSpPr>
        <p:spPr>
          <a:xfrm flipV="1">
            <a:off x="2514600" y="2400300"/>
            <a:ext cx="1981200" cy="220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6"/>
          </p:cNvCxnSpPr>
          <p:nvPr/>
        </p:nvCxnSpPr>
        <p:spPr>
          <a:xfrm>
            <a:off x="2514600" y="4610100"/>
            <a:ext cx="1981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 idx="2"/>
          </p:cNvCxnSpPr>
          <p:nvPr/>
        </p:nvCxnSpPr>
        <p:spPr>
          <a:xfrm flipV="1">
            <a:off x="5334000" y="3771900"/>
            <a:ext cx="1828800" cy="167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6"/>
            <a:endCxn id="9" idx="2"/>
          </p:cNvCxnSpPr>
          <p:nvPr/>
        </p:nvCxnSpPr>
        <p:spPr>
          <a:xfrm flipV="1">
            <a:off x="5334000" y="3771900"/>
            <a:ext cx="1828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 idx="6"/>
            <a:endCxn id="9" idx="2"/>
          </p:cNvCxnSpPr>
          <p:nvPr/>
        </p:nvCxnSpPr>
        <p:spPr>
          <a:xfrm>
            <a:off x="5334000" y="2400300"/>
            <a:ext cx="1828800" cy="13716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116681" y="5867400"/>
            <a:ext cx="960519"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Output</a:t>
            </a:r>
            <a:endParaRPr lang="en-GB" dirty="0" smtClean="0">
              <a:solidFill>
                <a:srgbClr val="C00000"/>
              </a:solidFill>
              <a:latin typeface="Segoe UI" pitchFamily="34" charset="0"/>
              <a:ea typeface="Segoe UI" pitchFamily="34" charset="0"/>
              <a:cs typeface="Segoe UI" pitchFamily="34" charset="0"/>
            </a:endParaRPr>
          </a:p>
        </p:txBody>
      </p:sp>
      <p:sp>
        <p:nvSpPr>
          <p:cNvPr id="18" name="Rectangle 17"/>
          <p:cNvSpPr/>
          <p:nvPr/>
        </p:nvSpPr>
        <p:spPr>
          <a:xfrm>
            <a:off x="1638701" y="5865796"/>
            <a:ext cx="769763"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Input</a:t>
            </a:r>
            <a:endParaRPr lang="en-GB" dirty="0" smtClean="0">
              <a:solidFill>
                <a:srgbClr val="C00000"/>
              </a:solidFill>
              <a:latin typeface="Segoe UI" pitchFamily="34" charset="0"/>
              <a:ea typeface="Segoe UI" pitchFamily="34" charset="0"/>
              <a:cs typeface="Segoe UI" pitchFamily="34" charset="0"/>
            </a:endParaRPr>
          </a:p>
        </p:txBody>
      </p:sp>
      <p:cxnSp>
        <p:nvCxnSpPr>
          <p:cNvPr id="19" name="Straight Connector 18"/>
          <p:cNvCxnSpPr/>
          <p:nvPr/>
        </p:nvCxnSpPr>
        <p:spPr>
          <a:xfrm flipV="1">
            <a:off x="2514600" y="4013133"/>
            <a:ext cx="1981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14600" y="2928085"/>
            <a:ext cx="1981200" cy="251460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10" descr="http://cdn.grumpycats.com/wp-content/uploads/2016/02/12654647_974282002607537_7798179861389974677_n-758x75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9373" y="3132746"/>
            <a:ext cx="1278308" cy="127830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p:cNvCxnSpPr/>
          <p:nvPr/>
        </p:nvCxnSpPr>
        <p:spPr>
          <a:xfrm>
            <a:off x="5715000" y="1600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014842" y="1377434"/>
            <a:ext cx="638316"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Dog</a:t>
            </a:r>
            <a:endParaRPr lang="en-GB" dirty="0" smtClean="0">
              <a:solidFill>
                <a:srgbClr val="C00000"/>
              </a:solidFill>
              <a:latin typeface="Segoe UI" pitchFamily="34" charset="0"/>
              <a:ea typeface="Segoe UI" pitchFamily="34" charset="0"/>
              <a:cs typeface="Segoe UI" pitchFamily="34" charset="0"/>
            </a:endParaRPr>
          </a:p>
        </p:txBody>
      </p:sp>
      <p:sp>
        <p:nvSpPr>
          <p:cNvPr id="27" name="Rectangle 26"/>
          <p:cNvSpPr/>
          <p:nvPr/>
        </p:nvSpPr>
        <p:spPr>
          <a:xfrm>
            <a:off x="8367642" y="1415534"/>
            <a:ext cx="542136"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Cat</a:t>
            </a:r>
            <a:endParaRPr lang="en-GB" dirty="0" smtClean="0">
              <a:solidFill>
                <a:srgbClr val="C00000"/>
              </a:solidFill>
              <a:latin typeface="Segoe UI" pitchFamily="34" charset="0"/>
              <a:ea typeface="Segoe UI" pitchFamily="34" charset="0"/>
              <a:cs typeface="Segoe UI" pitchFamily="34" charset="0"/>
            </a:endParaRPr>
          </a:p>
        </p:txBody>
      </p:sp>
      <p:cxnSp>
        <p:nvCxnSpPr>
          <p:cNvPr id="29" name="Straight Connector 28"/>
          <p:cNvCxnSpPr/>
          <p:nvPr/>
        </p:nvCxnSpPr>
        <p:spPr>
          <a:xfrm>
            <a:off x="7086599" y="1415534"/>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15000" y="1415534"/>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305800" y="1415534"/>
            <a:ext cx="0" cy="369332"/>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486400" y="1764268"/>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a:t>
            </a:r>
            <a:endParaRPr lang="en-GB" dirty="0" smtClean="0">
              <a:solidFill>
                <a:srgbClr val="C00000"/>
              </a:solidFill>
              <a:latin typeface="Segoe UI" pitchFamily="34" charset="0"/>
              <a:ea typeface="Segoe UI" pitchFamily="34" charset="0"/>
              <a:cs typeface="Segoe UI" pitchFamily="34" charset="0"/>
            </a:endParaRPr>
          </a:p>
        </p:txBody>
      </p:sp>
      <p:sp>
        <p:nvSpPr>
          <p:cNvPr id="35" name="Rectangle 34"/>
          <p:cNvSpPr/>
          <p:nvPr/>
        </p:nvSpPr>
        <p:spPr>
          <a:xfrm>
            <a:off x="6931749" y="1781877"/>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0</a:t>
            </a:r>
            <a:endParaRPr lang="en-GB" dirty="0" smtClean="0">
              <a:solidFill>
                <a:srgbClr val="C00000"/>
              </a:solidFill>
              <a:latin typeface="Segoe UI" pitchFamily="34" charset="0"/>
              <a:ea typeface="Segoe UI" pitchFamily="34" charset="0"/>
              <a:cs typeface="Segoe UI" pitchFamily="34" charset="0"/>
            </a:endParaRPr>
          </a:p>
        </p:txBody>
      </p:sp>
      <p:sp>
        <p:nvSpPr>
          <p:cNvPr id="36" name="Rectangle 35"/>
          <p:cNvSpPr/>
          <p:nvPr/>
        </p:nvSpPr>
        <p:spPr>
          <a:xfrm>
            <a:off x="8146143" y="1764268"/>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a:t>
            </a:r>
            <a:endParaRPr lang="en-GB" dirty="0" smtClean="0">
              <a:solidFill>
                <a:srgbClr val="C00000"/>
              </a:solidFill>
              <a:latin typeface="Segoe UI" pitchFamily="34" charset="0"/>
              <a:ea typeface="Segoe UI" pitchFamily="34" charset="0"/>
              <a:cs typeface="Segoe UI" pitchFamily="34" charset="0"/>
            </a:endParaRPr>
          </a:p>
        </p:txBody>
      </p:sp>
      <p:sp>
        <p:nvSpPr>
          <p:cNvPr id="39" name="Rectangle 38"/>
          <p:cNvSpPr/>
          <p:nvPr/>
        </p:nvSpPr>
        <p:spPr>
          <a:xfrm>
            <a:off x="6026129" y="2787135"/>
            <a:ext cx="527709"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-11</a:t>
            </a:r>
            <a:endParaRPr lang="en-GB" dirty="0" smtClean="0">
              <a:solidFill>
                <a:srgbClr val="C00000"/>
              </a:solidFill>
              <a:latin typeface="Segoe UI" pitchFamily="34" charset="0"/>
              <a:ea typeface="Segoe UI" pitchFamily="34" charset="0"/>
              <a:cs typeface="Segoe UI" pitchFamily="34" charset="0"/>
            </a:endParaRPr>
          </a:p>
        </p:txBody>
      </p:sp>
      <p:sp>
        <p:nvSpPr>
          <p:cNvPr id="40" name="Rectangle 39"/>
          <p:cNvSpPr/>
          <p:nvPr/>
        </p:nvSpPr>
        <p:spPr>
          <a:xfrm>
            <a:off x="5938700" y="3710284"/>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4</a:t>
            </a:r>
            <a:endParaRPr lang="en-GB" dirty="0" smtClean="0">
              <a:solidFill>
                <a:srgbClr val="C00000"/>
              </a:solidFill>
              <a:latin typeface="Segoe UI" pitchFamily="34" charset="0"/>
              <a:ea typeface="Segoe UI" pitchFamily="34" charset="0"/>
              <a:cs typeface="Segoe UI" pitchFamily="34" charset="0"/>
            </a:endParaRPr>
          </a:p>
        </p:txBody>
      </p:sp>
      <p:sp>
        <p:nvSpPr>
          <p:cNvPr id="41" name="Rectangle 40"/>
          <p:cNvSpPr/>
          <p:nvPr/>
        </p:nvSpPr>
        <p:spPr>
          <a:xfrm>
            <a:off x="6027733" y="4528067"/>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-3</a:t>
            </a:r>
            <a:endParaRPr lang="en-GB" dirty="0" smtClean="0">
              <a:solidFill>
                <a:srgbClr val="C00000"/>
              </a:solidFill>
              <a:latin typeface="Segoe UI" pitchFamily="34" charset="0"/>
              <a:ea typeface="Segoe UI" pitchFamily="34" charset="0"/>
              <a:cs typeface="Segoe UI" pitchFamily="34" charset="0"/>
            </a:endParaRPr>
          </a:p>
        </p:txBody>
      </p:sp>
      <p:sp>
        <p:nvSpPr>
          <p:cNvPr id="42" name="Rectangle 41"/>
          <p:cNvSpPr/>
          <p:nvPr/>
        </p:nvSpPr>
        <p:spPr>
          <a:xfrm>
            <a:off x="3751717" y="2319745"/>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5</a:t>
            </a:r>
            <a:endParaRPr lang="en-GB" dirty="0" smtClean="0">
              <a:solidFill>
                <a:srgbClr val="C00000"/>
              </a:solidFill>
              <a:latin typeface="Segoe UI" pitchFamily="34" charset="0"/>
              <a:ea typeface="Segoe UI" pitchFamily="34" charset="0"/>
              <a:cs typeface="Segoe UI" pitchFamily="34" charset="0"/>
            </a:endParaRPr>
          </a:p>
        </p:txBody>
      </p:sp>
      <p:sp>
        <p:nvSpPr>
          <p:cNvPr id="43" name="Rectangle 42"/>
          <p:cNvSpPr/>
          <p:nvPr/>
        </p:nvSpPr>
        <p:spPr>
          <a:xfrm>
            <a:off x="3921850" y="2703552"/>
            <a:ext cx="577402"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-2.8</a:t>
            </a:r>
            <a:endParaRPr lang="en-GB" dirty="0" smtClean="0">
              <a:solidFill>
                <a:srgbClr val="C00000"/>
              </a:solidFill>
              <a:latin typeface="Segoe UI" pitchFamily="34" charset="0"/>
              <a:ea typeface="Segoe UI" pitchFamily="34" charset="0"/>
              <a:cs typeface="Segoe UI" pitchFamily="34" charset="0"/>
            </a:endParaRPr>
          </a:p>
        </p:txBody>
      </p:sp>
      <p:sp>
        <p:nvSpPr>
          <p:cNvPr id="44" name="Rectangle 43"/>
          <p:cNvSpPr/>
          <p:nvPr/>
        </p:nvSpPr>
        <p:spPr>
          <a:xfrm>
            <a:off x="3883750" y="3531535"/>
            <a:ext cx="484428"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3.7</a:t>
            </a:r>
            <a:endParaRPr lang="en-GB" dirty="0" smtClean="0">
              <a:solidFill>
                <a:srgbClr val="C00000"/>
              </a:solidFill>
              <a:latin typeface="Segoe UI" pitchFamily="34" charset="0"/>
              <a:ea typeface="Segoe UI" pitchFamily="34" charset="0"/>
              <a:cs typeface="Segoe UI" pitchFamily="34" charset="0"/>
            </a:endParaRPr>
          </a:p>
        </p:txBody>
      </p:sp>
      <p:sp>
        <p:nvSpPr>
          <p:cNvPr id="45" name="Rectangle 44"/>
          <p:cNvSpPr/>
          <p:nvPr/>
        </p:nvSpPr>
        <p:spPr>
          <a:xfrm>
            <a:off x="3955050" y="3976876"/>
            <a:ext cx="484428"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1.5</a:t>
            </a:r>
            <a:endParaRPr lang="en-GB" dirty="0" smtClean="0">
              <a:solidFill>
                <a:srgbClr val="C00000"/>
              </a:solidFill>
              <a:latin typeface="Segoe UI" pitchFamily="34" charset="0"/>
              <a:ea typeface="Segoe UI" pitchFamily="34" charset="0"/>
              <a:cs typeface="Segoe UI" pitchFamily="34" charset="0"/>
            </a:endParaRPr>
          </a:p>
        </p:txBody>
      </p:sp>
      <p:sp>
        <p:nvSpPr>
          <p:cNvPr id="46" name="Rectangle 45"/>
          <p:cNvSpPr/>
          <p:nvPr/>
        </p:nvSpPr>
        <p:spPr>
          <a:xfrm>
            <a:off x="3921850" y="4666943"/>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7</a:t>
            </a:r>
            <a:endParaRPr lang="en-GB" dirty="0" smtClean="0">
              <a:solidFill>
                <a:srgbClr val="C00000"/>
              </a:solidFill>
              <a:latin typeface="Segoe UI" pitchFamily="34" charset="0"/>
              <a:ea typeface="Segoe UI" pitchFamily="34" charset="0"/>
              <a:cs typeface="Segoe UI" pitchFamily="34" charset="0"/>
            </a:endParaRPr>
          </a:p>
        </p:txBody>
      </p:sp>
      <p:sp>
        <p:nvSpPr>
          <p:cNvPr id="47" name="Rectangle 46"/>
          <p:cNvSpPr/>
          <p:nvPr/>
        </p:nvSpPr>
        <p:spPr>
          <a:xfrm>
            <a:off x="3646954" y="5005758"/>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-4</a:t>
            </a:r>
            <a:endParaRPr lang="en-GB" dirty="0" smtClean="0">
              <a:solidFill>
                <a:srgbClr val="C00000"/>
              </a:solidFill>
              <a:latin typeface="Segoe UI" pitchFamily="34" charset="0"/>
              <a:ea typeface="Segoe UI" pitchFamily="34" charset="0"/>
              <a:cs typeface="Segoe UI" pitchFamily="34" charset="0"/>
            </a:endParaRPr>
          </a:p>
        </p:txBody>
      </p:sp>
      <p:sp>
        <p:nvSpPr>
          <p:cNvPr id="48" name="Rectangle 47"/>
          <p:cNvSpPr/>
          <p:nvPr/>
        </p:nvSpPr>
        <p:spPr>
          <a:xfrm>
            <a:off x="304800" y="4443463"/>
            <a:ext cx="1069780" cy="646331"/>
          </a:xfrm>
          <a:prstGeom prst="rect">
            <a:avLst/>
          </a:prstGeom>
        </p:spPr>
        <p:txBody>
          <a:bodyPr wrap="none">
            <a:spAutoFit/>
          </a:bodyPr>
          <a:lstStyle/>
          <a:p>
            <a:pPr algn="ctr"/>
            <a:r>
              <a:rPr lang="en-GB" b="1" dirty="0" smtClean="0">
                <a:solidFill>
                  <a:srgbClr val="C00000"/>
                </a:solidFill>
                <a:latin typeface="Segoe UI" pitchFamily="34" charset="0"/>
                <a:ea typeface="Segoe UI" pitchFamily="34" charset="0"/>
                <a:cs typeface="Segoe UI" pitchFamily="34" charset="0"/>
              </a:rPr>
              <a:t>Training</a:t>
            </a:r>
          </a:p>
          <a:p>
            <a:pPr algn="ctr"/>
            <a:r>
              <a:rPr lang="en-GB" b="1" dirty="0" smtClean="0">
                <a:solidFill>
                  <a:srgbClr val="C00000"/>
                </a:solidFill>
                <a:latin typeface="Segoe UI" pitchFamily="34" charset="0"/>
                <a:ea typeface="Segoe UI" pitchFamily="34" charset="0"/>
                <a:cs typeface="Segoe UI" pitchFamily="34" charset="0"/>
              </a:rPr>
              <a:t>Data</a:t>
            </a:r>
            <a:endParaRPr lang="en-GB" dirty="0" smtClean="0">
              <a:solidFill>
                <a:srgbClr val="C00000"/>
              </a:solidFill>
              <a:latin typeface="Segoe UI" pitchFamily="34" charset="0"/>
              <a:ea typeface="Segoe UI" pitchFamily="34" charset="0"/>
              <a:cs typeface="Segoe UI" pitchFamily="34" charset="0"/>
            </a:endParaRPr>
          </a:p>
        </p:txBody>
      </p:sp>
      <p:sp>
        <p:nvSpPr>
          <p:cNvPr id="49" name="Rectangle 48"/>
          <p:cNvSpPr/>
          <p:nvPr/>
        </p:nvSpPr>
        <p:spPr>
          <a:xfrm>
            <a:off x="8165710" y="3479451"/>
            <a:ext cx="753091" cy="830997"/>
          </a:xfrm>
          <a:prstGeom prst="rect">
            <a:avLst/>
          </a:prstGeom>
        </p:spPr>
        <p:txBody>
          <a:bodyPr wrap="none">
            <a:spAutoFit/>
          </a:bodyPr>
          <a:lstStyle/>
          <a:p>
            <a:pPr algn="ctr"/>
            <a:r>
              <a:rPr lang="en-GB" sz="2400" b="1" dirty="0" smtClean="0">
                <a:solidFill>
                  <a:srgbClr val="C00000"/>
                </a:solidFill>
                <a:latin typeface="Segoe UI" pitchFamily="34" charset="0"/>
                <a:ea typeface="Segoe UI" pitchFamily="34" charset="0"/>
                <a:cs typeface="Segoe UI" pitchFamily="34" charset="0"/>
              </a:rPr>
              <a:t>0.3</a:t>
            </a:r>
            <a:r>
              <a:rPr lang="en-GB" sz="2400" b="1" dirty="0" smtClean="0">
                <a:solidFill>
                  <a:srgbClr val="C00000"/>
                </a:solidFill>
                <a:latin typeface="Segoe UI" pitchFamily="34" charset="0"/>
                <a:ea typeface="Segoe UI" pitchFamily="34" charset="0"/>
                <a:cs typeface="Segoe UI" pitchFamily="34" charset="0"/>
              </a:rPr>
              <a:t/>
            </a:r>
            <a:br>
              <a:rPr lang="en-GB" sz="2400" b="1" dirty="0" smtClean="0">
                <a:solidFill>
                  <a:srgbClr val="C00000"/>
                </a:solidFill>
                <a:latin typeface="Segoe UI" pitchFamily="34" charset="0"/>
                <a:ea typeface="Segoe UI" pitchFamily="34" charset="0"/>
                <a:cs typeface="Segoe UI" pitchFamily="34" charset="0"/>
              </a:rPr>
            </a:br>
            <a:r>
              <a:rPr lang="en-GB" sz="2400" b="1" dirty="0" smtClean="0">
                <a:solidFill>
                  <a:srgbClr val="C00000"/>
                </a:solidFill>
                <a:latin typeface="Segoe UI" pitchFamily="34" charset="0"/>
                <a:ea typeface="Segoe UI" pitchFamily="34" charset="0"/>
                <a:cs typeface="Segoe UI" pitchFamily="34" charset="0"/>
              </a:rPr>
              <a:t>CAT</a:t>
            </a:r>
            <a:endParaRPr lang="en-GB" sz="2400" dirty="0" smtClean="0">
              <a:solidFill>
                <a:srgbClr val="C00000"/>
              </a:solidFill>
              <a:latin typeface="Segoe UI" pitchFamily="34" charset="0"/>
              <a:ea typeface="Segoe UI" pitchFamily="34" charset="0"/>
              <a:cs typeface="Segoe UI" pitchFamily="34" charset="0"/>
            </a:endParaRPr>
          </a:p>
        </p:txBody>
      </p:sp>
      <p:sp>
        <p:nvSpPr>
          <p:cNvPr id="50" name="Oval 49"/>
          <p:cNvSpPr/>
          <p:nvPr/>
        </p:nvSpPr>
        <p:spPr>
          <a:xfrm>
            <a:off x="7288639" y="1503229"/>
            <a:ext cx="222766" cy="22276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119160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143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7200" y="304800"/>
            <a:ext cx="5867400" cy="523220"/>
          </a:xfrm>
          <a:prstGeom prst="rect">
            <a:avLst/>
          </a:prstGeom>
          <a:noFill/>
        </p:spPr>
        <p:txBody>
          <a:bodyPr wrap="square" rtlCol="0">
            <a:spAutoFit/>
          </a:bodyPr>
          <a:lstStyle/>
          <a:p>
            <a:r>
              <a:rPr lang="en-GB" sz="2800" dirty="0" smtClean="0">
                <a:solidFill>
                  <a:schemeClr val="bg1"/>
                </a:solidFill>
                <a:latin typeface="Segoe UI" pitchFamily="34" charset="0"/>
                <a:ea typeface="Segoe UI" pitchFamily="34" charset="0"/>
                <a:cs typeface="Segoe UI" pitchFamily="34" charset="0"/>
              </a:rPr>
              <a:t>Adjusting Weights during Training</a:t>
            </a:r>
            <a:endParaRPr lang="en-US" sz="2800" dirty="0">
              <a:solidFill>
                <a:schemeClr val="bg1"/>
              </a:solidFill>
              <a:latin typeface="Segoe UI" pitchFamily="34" charset="0"/>
              <a:ea typeface="Segoe UI" pitchFamily="34" charset="0"/>
              <a:cs typeface="Segoe UI" pitchFamily="34" charset="0"/>
            </a:endParaRPr>
          </a:p>
        </p:txBody>
      </p:sp>
      <p:sp>
        <p:nvSpPr>
          <p:cNvPr id="4" name="Oval 3"/>
          <p:cNvSpPr/>
          <p:nvPr/>
        </p:nvSpPr>
        <p:spPr>
          <a:xfrm>
            <a:off x="1676400" y="2514600"/>
            <a:ext cx="838200" cy="8382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676400" y="4191000"/>
            <a:ext cx="838200" cy="8382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5800" y="50292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495800" y="35814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95800" y="19812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162800" y="3352800"/>
            <a:ext cx="838200" cy="83820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4" idx="6"/>
            <a:endCxn id="8" idx="2"/>
          </p:cNvCxnSpPr>
          <p:nvPr/>
        </p:nvCxnSpPr>
        <p:spPr>
          <a:xfrm flipV="1">
            <a:off x="2514600" y="2400300"/>
            <a:ext cx="1981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6"/>
            <a:endCxn id="7" idx="2"/>
          </p:cNvCxnSpPr>
          <p:nvPr/>
        </p:nvCxnSpPr>
        <p:spPr>
          <a:xfrm>
            <a:off x="2514600" y="2933700"/>
            <a:ext cx="19812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6"/>
            <a:endCxn id="8" idx="2"/>
          </p:cNvCxnSpPr>
          <p:nvPr/>
        </p:nvCxnSpPr>
        <p:spPr>
          <a:xfrm flipV="1">
            <a:off x="2514600" y="2400300"/>
            <a:ext cx="1981200" cy="220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6"/>
          </p:cNvCxnSpPr>
          <p:nvPr/>
        </p:nvCxnSpPr>
        <p:spPr>
          <a:xfrm>
            <a:off x="2514600" y="4610100"/>
            <a:ext cx="1981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 idx="2"/>
          </p:cNvCxnSpPr>
          <p:nvPr/>
        </p:nvCxnSpPr>
        <p:spPr>
          <a:xfrm flipV="1">
            <a:off x="5334000" y="3771900"/>
            <a:ext cx="1828800" cy="167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6"/>
            <a:endCxn id="9" idx="2"/>
          </p:cNvCxnSpPr>
          <p:nvPr/>
        </p:nvCxnSpPr>
        <p:spPr>
          <a:xfrm flipV="1">
            <a:off x="5334000" y="3771900"/>
            <a:ext cx="1828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 idx="6"/>
            <a:endCxn id="9" idx="2"/>
          </p:cNvCxnSpPr>
          <p:nvPr/>
        </p:nvCxnSpPr>
        <p:spPr>
          <a:xfrm>
            <a:off x="5334000" y="2400300"/>
            <a:ext cx="1828800" cy="13716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116681" y="5867400"/>
            <a:ext cx="960519"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Output</a:t>
            </a:r>
            <a:endParaRPr lang="en-GB" dirty="0" smtClean="0">
              <a:solidFill>
                <a:srgbClr val="C00000"/>
              </a:solidFill>
              <a:latin typeface="Segoe UI" pitchFamily="34" charset="0"/>
              <a:ea typeface="Segoe UI" pitchFamily="34" charset="0"/>
              <a:cs typeface="Segoe UI" pitchFamily="34" charset="0"/>
            </a:endParaRPr>
          </a:p>
        </p:txBody>
      </p:sp>
      <p:sp>
        <p:nvSpPr>
          <p:cNvPr id="18" name="Rectangle 17"/>
          <p:cNvSpPr/>
          <p:nvPr/>
        </p:nvSpPr>
        <p:spPr>
          <a:xfrm>
            <a:off x="1638701" y="5865796"/>
            <a:ext cx="769763"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Input</a:t>
            </a:r>
            <a:endParaRPr lang="en-GB" dirty="0" smtClean="0">
              <a:solidFill>
                <a:srgbClr val="C00000"/>
              </a:solidFill>
              <a:latin typeface="Segoe UI" pitchFamily="34" charset="0"/>
              <a:ea typeface="Segoe UI" pitchFamily="34" charset="0"/>
              <a:cs typeface="Segoe UI" pitchFamily="34" charset="0"/>
            </a:endParaRPr>
          </a:p>
        </p:txBody>
      </p:sp>
      <p:cxnSp>
        <p:nvCxnSpPr>
          <p:cNvPr id="19" name="Straight Connector 18"/>
          <p:cNvCxnSpPr/>
          <p:nvPr/>
        </p:nvCxnSpPr>
        <p:spPr>
          <a:xfrm flipV="1">
            <a:off x="2514600" y="4013133"/>
            <a:ext cx="1981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14600" y="2928085"/>
            <a:ext cx="1981200" cy="251460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10" descr="http://cdn.grumpycats.com/wp-content/uploads/2016/02/12654647_974282002607537_7798179861389974677_n-758x75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9373" y="3132746"/>
            <a:ext cx="1278308" cy="127830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p:cNvCxnSpPr/>
          <p:nvPr/>
        </p:nvCxnSpPr>
        <p:spPr>
          <a:xfrm>
            <a:off x="5715000" y="1600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014842" y="1377434"/>
            <a:ext cx="638316"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Dog</a:t>
            </a:r>
            <a:endParaRPr lang="en-GB" dirty="0" smtClean="0">
              <a:solidFill>
                <a:srgbClr val="C00000"/>
              </a:solidFill>
              <a:latin typeface="Segoe UI" pitchFamily="34" charset="0"/>
              <a:ea typeface="Segoe UI" pitchFamily="34" charset="0"/>
              <a:cs typeface="Segoe UI" pitchFamily="34" charset="0"/>
            </a:endParaRPr>
          </a:p>
        </p:txBody>
      </p:sp>
      <p:sp>
        <p:nvSpPr>
          <p:cNvPr id="27" name="Rectangle 26"/>
          <p:cNvSpPr/>
          <p:nvPr/>
        </p:nvSpPr>
        <p:spPr>
          <a:xfrm>
            <a:off x="8367642" y="1415534"/>
            <a:ext cx="542136"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Cat</a:t>
            </a:r>
            <a:endParaRPr lang="en-GB" dirty="0" smtClean="0">
              <a:solidFill>
                <a:srgbClr val="C00000"/>
              </a:solidFill>
              <a:latin typeface="Segoe UI" pitchFamily="34" charset="0"/>
              <a:ea typeface="Segoe UI" pitchFamily="34" charset="0"/>
              <a:cs typeface="Segoe UI" pitchFamily="34" charset="0"/>
            </a:endParaRPr>
          </a:p>
        </p:txBody>
      </p:sp>
      <p:cxnSp>
        <p:nvCxnSpPr>
          <p:cNvPr id="29" name="Straight Connector 28"/>
          <p:cNvCxnSpPr/>
          <p:nvPr/>
        </p:nvCxnSpPr>
        <p:spPr>
          <a:xfrm>
            <a:off x="7086599" y="1415534"/>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15000" y="1415534"/>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305800" y="1415534"/>
            <a:ext cx="0" cy="369332"/>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486400" y="1764268"/>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a:t>
            </a:r>
            <a:endParaRPr lang="en-GB" dirty="0" smtClean="0">
              <a:solidFill>
                <a:srgbClr val="C00000"/>
              </a:solidFill>
              <a:latin typeface="Segoe UI" pitchFamily="34" charset="0"/>
              <a:ea typeface="Segoe UI" pitchFamily="34" charset="0"/>
              <a:cs typeface="Segoe UI" pitchFamily="34" charset="0"/>
            </a:endParaRPr>
          </a:p>
        </p:txBody>
      </p:sp>
      <p:sp>
        <p:nvSpPr>
          <p:cNvPr id="35" name="Rectangle 34"/>
          <p:cNvSpPr/>
          <p:nvPr/>
        </p:nvSpPr>
        <p:spPr>
          <a:xfrm>
            <a:off x="6931749" y="1781877"/>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0</a:t>
            </a:r>
            <a:endParaRPr lang="en-GB" dirty="0" smtClean="0">
              <a:solidFill>
                <a:srgbClr val="C00000"/>
              </a:solidFill>
              <a:latin typeface="Segoe UI" pitchFamily="34" charset="0"/>
              <a:ea typeface="Segoe UI" pitchFamily="34" charset="0"/>
              <a:cs typeface="Segoe UI" pitchFamily="34" charset="0"/>
            </a:endParaRPr>
          </a:p>
        </p:txBody>
      </p:sp>
      <p:sp>
        <p:nvSpPr>
          <p:cNvPr id="36" name="Rectangle 35"/>
          <p:cNvSpPr/>
          <p:nvPr/>
        </p:nvSpPr>
        <p:spPr>
          <a:xfrm>
            <a:off x="8146143" y="1764268"/>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a:t>
            </a:r>
            <a:endParaRPr lang="en-GB" dirty="0" smtClean="0">
              <a:solidFill>
                <a:srgbClr val="C00000"/>
              </a:solidFill>
              <a:latin typeface="Segoe UI" pitchFamily="34" charset="0"/>
              <a:ea typeface="Segoe UI" pitchFamily="34" charset="0"/>
              <a:cs typeface="Segoe UI" pitchFamily="34" charset="0"/>
            </a:endParaRPr>
          </a:p>
        </p:txBody>
      </p:sp>
      <p:sp>
        <p:nvSpPr>
          <p:cNvPr id="39" name="Rectangle 38"/>
          <p:cNvSpPr/>
          <p:nvPr/>
        </p:nvSpPr>
        <p:spPr>
          <a:xfrm>
            <a:off x="6026129" y="2787135"/>
            <a:ext cx="702436"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-11.3</a:t>
            </a:r>
            <a:endParaRPr lang="en-GB" dirty="0" smtClean="0">
              <a:solidFill>
                <a:srgbClr val="C00000"/>
              </a:solidFill>
              <a:latin typeface="Segoe UI" pitchFamily="34" charset="0"/>
              <a:ea typeface="Segoe UI" pitchFamily="34" charset="0"/>
              <a:cs typeface="Segoe UI" pitchFamily="34" charset="0"/>
            </a:endParaRPr>
          </a:p>
        </p:txBody>
      </p:sp>
      <p:sp>
        <p:nvSpPr>
          <p:cNvPr id="40" name="Rectangle 39"/>
          <p:cNvSpPr/>
          <p:nvPr/>
        </p:nvSpPr>
        <p:spPr>
          <a:xfrm>
            <a:off x="5938700" y="3710284"/>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5</a:t>
            </a:r>
            <a:endParaRPr lang="en-GB" dirty="0" smtClean="0">
              <a:solidFill>
                <a:srgbClr val="C00000"/>
              </a:solidFill>
              <a:latin typeface="Segoe UI" pitchFamily="34" charset="0"/>
              <a:ea typeface="Segoe UI" pitchFamily="34" charset="0"/>
              <a:cs typeface="Segoe UI" pitchFamily="34" charset="0"/>
            </a:endParaRPr>
          </a:p>
        </p:txBody>
      </p:sp>
      <p:sp>
        <p:nvSpPr>
          <p:cNvPr id="41" name="Rectangle 40"/>
          <p:cNvSpPr/>
          <p:nvPr/>
        </p:nvSpPr>
        <p:spPr>
          <a:xfrm>
            <a:off x="6027733" y="4528067"/>
            <a:ext cx="577402"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-3.2</a:t>
            </a:r>
            <a:endParaRPr lang="en-GB" dirty="0" smtClean="0">
              <a:solidFill>
                <a:srgbClr val="C00000"/>
              </a:solidFill>
              <a:latin typeface="Segoe UI" pitchFamily="34" charset="0"/>
              <a:ea typeface="Segoe UI" pitchFamily="34" charset="0"/>
              <a:cs typeface="Segoe UI" pitchFamily="34" charset="0"/>
            </a:endParaRPr>
          </a:p>
        </p:txBody>
      </p:sp>
      <p:sp>
        <p:nvSpPr>
          <p:cNvPr id="42" name="Rectangle 41"/>
          <p:cNvSpPr/>
          <p:nvPr/>
        </p:nvSpPr>
        <p:spPr>
          <a:xfrm>
            <a:off x="3751717" y="2319745"/>
            <a:ext cx="484428"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5.5</a:t>
            </a:r>
            <a:endParaRPr lang="en-GB" dirty="0" smtClean="0">
              <a:solidFill>
                <a:srgbClr val="C00000"/>
              </a:solidFill>
              <a:latin typeface="Segoe UI" pitchFamily="34" charset="0"/>
              <a:ea typeface="Segoe UI" pitchFamily="34" charset="0"/>
              <a:cs typeface="Segoe UI" pitchFamily="34" charset="0"/>
            </a:endParaRPr>
          </a:p>
        </p:txBody>
      </p:sp>
      <p:sp>
        <p:nvSpPr>
          <p:cNvPr id="43" name="Rectangle 42"/>
          <p:cNvSpPr/>
          <p:nvPr/>
        </p:nvSpPr>
        <p:spPr>
          <a:xfrm>
            <a:off x="3921850" y="2703552"/>
            <a:ext cx="495649"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--3</a:t>
            </a:r>
            <a:endParaRPr lang="en-GB" dirty="0" smtClean="0">
              <a:solidFill>
                <a:srgbClr val="C00000"/>
              </a:solidFill>
              <a:latin typeface="Segoe UI" pitchFamily="34" charset="0"/>
              <a:ea typeface="Segoe UI" pitchFamily="34" charset="0"/>
              <a:cs typeface="Segoe UI" pitchFamily="34" charset="0"/>
            </a:endParaRPr>
          </a:p>
        </p:txBody>
      </p:sp>
      <p:sp>
        <p:nvSpPr>
          <p:cNvPr id="44" name="Rectangle 43"/>
          <p:cNvSpPr/>
          <p:nvPr/>
        </p:nvSpPr>
        <p:spPr>
          <a:xfrm>
            <a:off x="3883750" y="3531535"/>
            <a:ext cx="484428"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3.9</a:t>
            </a:r>
            <a:endParaRPr lang="en-GB" dirty="0" smtClean="0">
              <a:solidFill>
                <a:srgbClr val="C00000"/>
              </a:solidFill>
              <a:latin typeface="Segoe UI" pitchFamily="34" charset="0"/>
              <a:ea typeface="Segoe UI" pitchFamily="34" charset="0"/>
              <a:cs typeface="Segoe UI" pitchFamily="34" charset="0"/>
            </a:endParaRPr>
          </a:p>
        </p:txBody>
      </p:sp>
      <p:sp>
        <p:nvSpPr>
          <p:cNvPr id="45" name="Rectangle 44"/>
          <p:cNvSpPr/>
          <p:nvPr/>
        </p:nvSpPr>
        <p:spPr>
          <a:xfrm>
            <a:off x="3955050" y="3976876"/>
            <a:ext cx="484428"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1.5</a:t>
            </a:r>
            <a:endParaRPr lang="en-GB" dirty="0" smtClean="0">
              <a:solidFill>
                <a:srgbClr val="C00000"/>
              </a:solidFill>
              <a:latin typeface="Segoe UI" pitchFamily="34" charset="0"/>
              <a:ea typeface="Segoe UI" pitchFamily="34" charset="0"/>
              <a:cs typeface="Segoe UI" pitchFamily="34" charset="0"/>
            </a:endParaRPr>
          </a:p>
        </p:txBody>
      </p:sp>
      <p:sp>
        <p:nvSpPr>
          <p:cNvPr id="46" name="Rectangle 45"/>
          <p:cNvSpPr/>
          <p:nvPr/>
        </p:nvSpPr>
        <p:spPr>
          <a:xfrm>
            <a:off x="3921850" y="4666943"/>
            <a:ext cx="309700"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7</a:t>
            </a:r>
            <a:endParaRPr lang="en-GB" dirty="0" smtClean="0">
              <a:solidFill>
                <a:srgbClr val="C00000"/>
              </a:solidFill>
              <a:latin typeface="Segoe UI" pitchFamily="34" charset="0"/>
              <a:ea typeface="Segoe UI" pitchFamily="34" charset="0"/>
              <a:cs typeface="Segoe UI" pitchFamily="34" charset="0"/>
            </a:endParaRPr>
          </a:p>
        </p:txBody>
      </p:sp>
      <p:sp>
        <p:nvSpPr>
          <p:cNvPr id="47" name="Rectangle 46"/>
          <p:cNvSpPr/>
          <p:nvPr/>
        </p:nvSpPr>
        <p:spPr>
          <a:xfrm>
            <a:off x="3646954" y="5005758"/>
            <a:ext cx="402674"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-7</a:t>
            </a:r>
            <a:endParaRPr lang="en-GB" dirty="0" smtClean="0">
              <a:solidFill>
                <a:srgbClr val="C00000"/>
              </a:solidFill>
              <a:latin typeface="Segoe UI" pitchFamily="34" charset="0"/>
              <a:ea typeface="Segoe UI" pitchFamily="34" charset="0"/>
              <a:cs typeface="Segoe UI" pitchFamily="34" charset="0"/>
            </a:endParaRPr>
          </a:p>
        </p:txBody>
      </p:sp>
      <p:sp>
        <p:nvSpPr>
          <p:cNvPr id="48" name="Rectangle 47"/>
          <p:cNvSpPr/>
          <p:nvPr/>
        </p:nvSpPr>
        <p:spPr>
          <a:xfrm>
            <a:off x="304800" y="4443463"/>
            <a:ext cx="1069780" cy="646331"/>
          </a:xfrm>
          <a:prstGeom prst="rect">
            <a:avLst/>
          </a:prstGeom>
        </p:spPr>
        <p:txBody>
          <a:bodyPr wrap="none">
            <a:spAutoFit/>
          </a:bodyPr>
          <a:lstStyle/>
          <a:p>
            <a:pPr algn="ctr"/>
            <a:r>
              <a:rPr lang="en-GB" b="1" dirty="0" smtClean="0">
                <a:solidFill>
                  <a:srgbClr val="C00000"/>
                </a:solidFill>
                <a:latin typeface="Segoe UI" pitchFamily="34" charset="0"/>
                <a:ea typeface="Segoe UI" pitchFamily="34" charset="0"/>
                <a:cs typeface="Segoe UI" pitchFamily="34" charset="0"/>
              </a:rPr>
              <a:t>Training</a:t>
            </a:r>
          </a:p>
          <a:p>
            <a:pPr algn="ctr"/>
            <a:r>
              <a:rPr lang="en-GB" b="1" dirty="0" smtClean="0">
                <a:solidFill>
                  <a:srgbClr val="C00000"/>
                </a:solidFill>
                <a:latin typeface="Segoe UI" pitchFamily="34" charset="0"/>
                <a:ea typeface="Segoe UI" pitchFamily="34" charset="0"/>
                <a:cs typeface="Segoe UI" pitchFamily="34" charset="0"/>
              </a:rPr>
              <a:t>Data</a:t>
            </a:r>
            <a:endParaRPr lang="en-GB" dirty="0" smtClean="0">
              <a:solidFill>
                <a:srgbClr val="C00000"/>
              </a:solidFill>
              <a:latin typeface="Segoe UI" pitchFamily="34" charset="0"/>
              <a:ea typeface="Segoe UI" pitchFamily="34" charset="0"/>
              <a:cs typeface="Segoe UI" pitchFamily="34" charset="0"/>
            </a:endParaRPr>
          </a:p>
        </p:txBody>
      </p:sp>
      <p:sp>
        <p:nvSpPr>
          <p:cNvPr id="49" name="Rectangle 48"/>
          <p:cNvSpPr/>
          <p:nvPr/>
        </p:nvSpPr>
        <p:spPr>
          <a:xfrm>
            <a:off x="8165710" y="3479451"/>
            <a:ext cx="753091" cy="830997"/>
          </a:xfrm>
          <a:prstGeom prst="rect">
            <a:avLst/>
          </a:prstGeom>
        </p:spPr>
        <p:txBody>
          <a:bodyPr wrap="none">
            <a:spAutoFit/>
          </a:bodyPr>
          <a:lstStyle/>
          <a:p>
            <a:pPr algn="ctr"/>
            <a:r>
              <a:rPr lang="en-GB" sz="2400" b="1" dirty="0" smtClean="0">
                <a:solidFill>
                  <a:srgbClr val="C00000"/>
                </a:solidFill>
                <a:latin typeface="Segoe UI" pitchFamily="34" charset="0"/>
                <a:ea typeface="Segoe UI" pitchFamily="34" charset="0"/>
                <a:cs typeface="Segoe UI" pitchFamily="34" charset="0"/>
              </a:rPr>
              <a:t>0.9</a:t>
            </a:r>
            <a:r>
              <a:rPr lang="en-GB" sz="2400" b="1" dirty="0" smtClean="0">
                <a:solidFill>
                  <a:srgbClr val="C00000"/>
                </a:solidFill>
                <a:latin typeface="Segoe UI" pitchFamily="34" charset="0"/>
                <a:ea typeface="Segoe UI" pitchFamily="34" charset="0"/>
                <a:cs typeface="Segoe UI" pitchFamily="34" charset="0"/>
              </a:rPr>
              <a:t/>
            </a:r>
            <a:br>
              <a:rPr lang="en-GB" sz="2400" b="1" dirty="0" smtClean="0">
                <a:solidFill>
                  <a:srgbClr val="C00000"/>
                </a:solidFill>
                <a:latin typeface="Segoe UI" pitchFamily="34" charset="0"/>
                <a:ea typeface="Segoe UI" pitchFamily="34" charset="0"/>
                <a:cs typeface="Segoe UI" pitchFamily="34" charset="0"/>
              </a:rPr>
            </a:br>
            <a:r>
              <a:rPr lang="en-GB" sz="2400" b="1" dirty="0" smtClean="0">
                <a:solidFill>
                  <a:srgbClr val="C00000"/>
                </a:solidFill>
                <a:latin typeface="Segoe UI" pitchFamily="34" charset="0"/>
                <a:ea typeface="Segoe UI" pitchFamily="34" charset="0"/>
                <a:cs typeface="Segoe UI" pitchFamily="34" charset="0"/>
              </a:rPr>
              <a:t>CAT</a:t>
            </a:r>
            <a:endParaRPr lang="en-GB" sz="2400" dirty="0" smtClean="0">
              <a:solidFill>
                <a:srgbClr val="C00000"/>
              </a:solidFill>
              <a:latin typeface="Segoe UI" pitchFamily="34" charset="0"/>
              <a:ea typeface="Segoe UI" pitchFamily="34" charset="0"/>
              <a:cs typeface="Segoe UI" pitchFamily="34" charset="0"/>
            </a:endParaRPr>
          </a:p>
        </p:txBody>
      </p:sp>
      <p:sp>
        <p:nvSpPr>
          <p:cNvPr id="50" name="Oval 49"/>
          <p:cNvSpPr/>
          <p:nvPr/>
        </p:nvSpPr>
        <p:spPr>
          <a:xfrm>
            <a:off x="8034760" y="1503229"/>
            <a:ext cx="222766" cy="22276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427906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143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7200" y="304800"/>
            <a:ext cx="5867400" cy="523220"/>
          </a:xfrm>
          <a:prstGeom prst="rect">
            <a:avLst/>
          </a:prstGeom>
          <a:noFill/>
        </p:spPr>
        <p:txBody>
          <a:bodyPr wrap="square" rtlCol="0">
            <a:spAutoFit/>
          </a:bodyPr>
          <a:lstStyle/>
          <a:p>
            <a:r>
              <a:rPr lang="en-GB" sz="2800" dirty="0" smtClean="0">
                <a:solidFill>
                  <a:schemeClr val="bg1"/>
                </a:solidFill>
                <a:latin typeface="Segoe UI" pitchFamily="34" charset="0"/>
                <a:ea typeface="Segoe UI" pitchFamily="34" charset="0"/>
                <a:cs typeface="Segoe UI" pitchFamily="34" charset="0"/>
              </a:rPr>
              <a:t>Recap on Artificial Neural Network</a:t>
            </a:r>
            <a:endParaRPr lang="en-US" sz="2800" dirty="0">
              <a:solidFill>
                <a:schemeClr val="bg1"/>
              </a:solidFill>
              <a:latin typeface="Segoe UI" pitchFamily="34" charset="0"/>
              <a:ea typeface="Segoe UI" pitchFamily="34" charset="0"/>
              <a:cs typeface="Segoe UI" pitchFamily="34" charset="0"/>
            </a:endParaRPr>
          </a:p>
        </p:txBody>
      </p:sp>
      <p:sp>
        <p:nvSpPr>
          <p:cNvPr id="4" name="Rectangle 3"/>
          <p:cNvSpPr/>
          <p:nvPr/>
        </p:nvSpPr>
        <p:spPr>
          <a:xfrm>
            <a:off x="609600" y="1752600"/>
            <a:ext cx="685800" cy="685800"/>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3200" dirty="0" smtClean="0"/>
              <a:t>1</a:t>
            </a:r>
            <a:endParaRPr lang="en-SG" sz="3200" dirty="0"/>
          </a:p>
        </p:txBody>
      </p:sp>
      <p:pic>
        <p:nvPicPr>
          <p:cNvPr id="1026" name="Picture 2" descr="https://camo.githubusercontent.com/bb28c4be7c8d557f692a6b9e5741242986495c61/68747470733a2f2f75706c6f61642e77696b696d656469612e6f72672f77696b6970656469612f636f6d6d6f6e732f382f38632f50657263657074726f6e5f6d6f6a2e706e6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57800" y="1499135"/>
            <a:ext cx="3352800" cy="1263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26669" y="1772334"/>
            <a:ext cx="3352800" cy="646331"/>
          </a:xfrm>
          <a:prstGeom prst="rect">
            <a:avLst/>
          </a:prstGeom>
          <a:noFill/>
        </p:spPr>
        <p:txBody>
          <a:bodyPr wrap="square" rtlCol="0">
            <a:spAutoFit/>
          </a:bodyPr>
          <a:lstStyle/>
          <a:p>
            <a:r>
              <a:rPr lang="en-SG" dirty="0" smtClean="0">
                <a:latin typeface="Segoe UI" panose="020B0502040204020203" pitchFamily="34" charset="0"/>
                <a:cs typeface="Segoe UI" panose="020B0502040204020203" pitchFamily="34" charset="0"/>
              </a:rPr>
              <a:t>Perceptron is a </a:t>
            </a:r>
            <a:r>
              <a:rPr lang="en-SG" b="1" dirty="0" smtClean="0">
                <a:latin typeface="Segoe UI" panose="020B0502040204020203" pitchFamily="34" charset="0"/>
                <a:cs typeface="Segoe UI" panose="020B0502040204020203" pitchFamily="34" charset="0"/>
              </a:rPr>
              <a:t>simple</a:t>
            </a:r>
            <a:r>
              <a:rPr lang="en-SG" dirty="0" smtClean="0">
                <a:latin typeface="Segoe UI" panose="020B0502040204020203" pitchFamily="34" charset="0"/>
                <a:cs typeface="Segoe UI" panose="020B0502040204020203" pitchFamily="34" charset="0"/>
              </a:rPr>
              <a:t> representation of our neurons </a:t>
            </a:r>
            <a:endParaRPr lang="en-SG" dirty="0">
              <a:latin typeface="Segoe UI" panose="020B0502040204020203" pitchFamily="34" charset="0"/>
              <a:cs typeface="Segoe UI" panose="020B0502040204020203" pitchFamily="34" charset="0"/>
            </a:endParaRPr>
          </a:p>
        </p:txBody>
      </p:sp>
      <p:sp>
        <p:nvSpPr>
          <p:cNvPr id="7" name="Rectangle 6"/>
          <p:cNvSpPr/>
          <p:nvPr/>
        </p:nvSpPr>
        <p:spPr>
          <a:xfrm>
            <a:off x="609600" y="3466322"/>
            <a:ext cx="685800" cy="685800"/>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3200" dirty="0" smtClean="0"/>
              <a:t>2</a:t>
            </a:r>
            <a:endParaRPr lang="en-SG" sz="3200" dirty="0"/>
          </a:p>
        </p:txBody>
      </p:sp>
      <p:sp>
        <p:nvSpPr>
          <p:cNvPr id="8" name="TextBox 7"/>
          <p:cNvSpPr txBox="1"/>
          <p:nvPr/>
        </p:nvSpPr>
        <p:spPr>
          <a:xfrm>
            <a:off x="1626669" y="3313922"/>
            <a:ext cx="3352800" cy="923330"/>
          </a:xfrm>
          <a:prstGeom prst="rect">
            <a:avLst/>
          </a:prstGeom>
          <a:noFill/>
        </p:spPr>
        <p:txBody>
          <a:bodyPr wrap="square" rtlCol="0">
            <a:spAutoFit/>
          </a:bodyPr>
          <a:lstStyle/>
          <a:p>
            <a:r>
              <a:rPr lang="en-SG" dirty="0" smtClean="0">
                <a:latin typeface="Segoe UI" panose="020B0502040204020203" pitchFamily="34" charset="0"/>
                <a:cs typeface="Segoe UI" panose="020B0502040204020203" pitchFamily="34" charset="0"/>
              </a:rPr>
              <a:t>The vast complexity of ANN comes from the </a:t>
            </a:r>
            <a:r>
              <a:rPr lang="en-SG" b="1" dirty="0" smtClean="0">
                <a:latin typeface="Segoe UI" panose="020B0502040204020203" pitchFamily="34" charset="0"/>
                <a:cs typeface="Segoe UI" panose="020B0502040204020203" pitchFamily="34" charset="0"/>
              </a:rPr>
              <a:t>connections</a:t>
            </a:r>
            <a:r>
              <a:rPr lang="en-SG" dirty="0" smtClean="0">
                <a:latin typeface="Segoe UI" panose="020B0502040204020203" pitchFamily="34" charset="0"/>
                <a:cs typeface="Segoe UI" panose="020B0502040204020203" pitchFamily="34" charset="0"/>
              </a:rPr>
              <a:t> between perceptron</a:t>
            </a:r>
            <a:endParaRPr lang="en-SG" dirty="0">
              <a:latin typeface="Segoe UI" panose="020B0502040204020203" pitchFamily="34" charset="0"/>
              <a:cs typeface="Segoe UI" panose="020B0502040204020203" pitchFamily="34" charset="0"/>
            </a:endParaRPr>
          </a:p>
        </p:txBody>
      </p:sp>
      <p:pic>
        <p:nvPicPr>
          <p:cNvPr id="1028" name="Picture 4" descr="http://static1.squarespace.com/static/51d342a0e4b0290bcc56387d/t/54497f24e4b0c5079a9976ef/141410282175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38800" y="3085322"/>
            <a:ext cx="2667000" cy="15628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09600" y="5440130"/>
            <a:ext cx="685800" cy="685800"/>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3200" dirty="0" smtClean="0"/>
              <a:t>3</a:t>
            </a:r>
            <a:endParaRPr lang="en-SG" sz="3200" dirty="0"/>
          </a:p>
        </p:txBody>
      </p:sp>
      <p:sp>
        <p:nvSpPr>
          <p:cNvPr id="11" name="TextBox 10"/>
          <p:cNvSpPr txBox="1"/>
          <p:nvPr/>
        </p:nvSpPr>
        <p:spPr>
          <a:xfrm>
            <a:off x="1626669" y="5321365"/>
            <a:ext cx="3352800" cy="923330"/>
          </a:xfrm>
          <a:prstGeom prst="rect">
            <a:avLst/>
          </a:prstGeom>
          <a:noFill/>
        </p:spPr>
        <p:txBody>
          <a:bodyPr wrap="square" rtlCol="0">
            <a:spAutoFit/>
          </a:bodyPr>
          <a:lstStyle/>
          <a:p>
            <a:r>
              <a:rPr lang="en-SG" dirty="0" smtClean="0">
                <a:latin typeface="Segoe UI" panose="020B0502040204020203" pitchFamily="34" charset="0"/>
                <a:cs typeface="Segoe UI" panose="020B0502040204020203" pitchFamily="34" charset="0"/>
              </a:rPr>
              <a:t>The </a:t>
            </a:r>
            <a:r>
              <a:rPr lang="en-SG" b="1" dirty="0" smtClean="0">
                <a:latin typeface="Segoe UI" panose="020B0502040204020203" pitchFamily="34" charset="0"/>
                <a:cs typeface="Segoe UI" panose="020B0502040204020203" pitchFamily="34" charset="0"/>
              </a:rPr>
              <a:t>weights</a:t>
            </a:r>
            <a:r>
              <a:rPr lang="en-SG" dirty="0" smtClean="0">
                <a:latin typeface="Segoe UI" panose="020B0502040204020203" pitchFamily="34" charset="0"/>
                <a:cs typeface="Segoe UI" panose="020B0502040204020203" pitchFamily="34" charset="0"/>
              </a:rPr>
              <a:t> of ANN determines how a network ‘make decision’</a:t>
            </a:r>
            <a:endParaRPr lang="en-SG" dirty="0">
              <a:latin typeface="Segoe UI" panose="020B0502040204020203" pitchFamily="34" charset="0"/>
              <a:cs typeface="Segoe UI" panose="020B0502040204020203" pitchFamily="34" charset="0"/>
            </a:endParaRPr>
          </a:p>
        </p:txBody>
      </p:sp>
      <p:pic>
        <p:nvPicPr>
          <p:cNvPr id="1030" name="Picture 6" descr="http://playground.tensorflow.org/preview.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68478" y="5173251"/>
            <a:ext cx="2474913" cy="130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6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10" grpId="0" animBg="1"/>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imgur.com/TTpIGv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1000" y="1064916"/>
            <a:ext cx="3886200" cy="37890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dailymail.co.uk/i/pix/2016/03/11/12/321774DD00000578-3487538-Labradoodle_or_fried_chicken_This_post_which_was_retweeted_more_-a-125_1457700076534.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0" y="1569142"/>
            <a:ext cx="4370671" cy="3284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6283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smtClean="0"/>
              <a:t>Neural Network in your browser</a:t>
            </a:r>
            <a:endParaRPr lang="en-SG" dirty="0"/>
          </a:p>
        </p:txBody>
      </p:sp>
      <p:sp>
        <p:nvSpPr>
          <p:cNvPr id="3" name="Subtitle 2"/>
          <p:cNvSpPr>
            <a:spLocks noGrp="1"/>
          </p:cNvSpPr>
          <p:nvPr>
            <p:ph type="subTitle" idx="1"/>
          </p:nvPr>
        </p:nvSpPr>
        <p:spPr/>
        <p:txBody>
          <a:bodyPr/>
          <a:lstStyle/>
          <a:p>
            <a:r>
              <a:rPr lang="en-SG" dirty="0"/>
              <a:t>http://playground.tensorflow.org/</a:t>
            </a:r>
          </a:p>
        </p:txBody>
      </p:sp>
    </p:spTree>
    <p:extLst>
      <p:ext uri="{BB962C8B-B14F-4D97-AF65-F5344CB8AC3E}">
        <p14:creationId xmlns:p14="http://schemas.microsoft.com/office/powerpoint/2010/main" val="31768782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SG" dirty="0"/>
              <a:t>Quadcopter Navigation in the Forest using Deep Neural </a:t>
            </a:r>
            <a:r>
              <a:rPr lang="en-SG" dirty="0" smtClean="0"/>
              <a:t>Networks</a:t>
            </a:r>
            <a:endParaRPr lang="en-SG" dirty="0"/>
          </a:p>
        </p:txBody>
      </p:sp>
      <p:sp>
        <p:nvSpPr>
          <p:cNvPr id="3" name="Subtitle 2"/>
          <p:cNvSpPr>
            <a:spLocks noGrp="1"/>
          </p:cNvSpPr>
          <p:nvPr>
            <p:ph type="subTitle" idx="1"/>
          </p:nvPr>
        </p:nvSpPr>
        <p:spPr/>
        <p:txBody>
          <a:bodyPr/>
          <a:lstStyle/>
          <a:p>
            <a:r>
              <a:rPr lang="en-SG" dirty="0"/>
              <a:t>https://www.youtube.com/watch?v=umRdt3zGgpU</a:t>
            </a:r>
          </a:p>
        </p:txBody>
      </p:sp>
    </p:spTree>
    <p:extLst>
      <p:ext uri="{BB962C8B-B14F-4D97-AF65-F5344CB8AC3E}">
        <p14:creationId xmlns:p14="http://schemas.microsoft.com/office/powerpoint/2010/main" val="38953204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SG" dirty="0" smtClean="0"/>
              <a:t>Neural Network plays Super Mario</a:t>
            </a:r>
            <a:endParaRPr lang="en-SG" dirty="0"/>
          </a:p>
        </p:txBody>
      </p:sp>
      <p:sp>
        <p:nvSpPr>
          <p:cNvPr id="3" name="Subtitle 2"/>
          <p:cNvSpPr>
            <a:spLocks noGrp="1"/>
          </p:cNvSpPr>
          <p:nvPr>
            <p:ph type="subTitle" idx="1"/>
          </p:nvPr>
        </p:nvSpPr>
        <p:spPr/>
        <p:txBody>
          <a:bodyPr/>
          <a:lstStyle/>
          <a:p>
            <a:r>
              <a:rPr lang="en-SG" dirty="0"/>
              <a:t>https://www.youtube.com/watch?v=qv6UVOQ0F44</a:t>
            </a:r>
          </a:p>
        </p:txBody>
      </p:sp>
    </p:spTree>
    <p:extLst>
      <p:ext uri="{BB962C8B-B14F-4D97-AF65-F5344CB8AC3E}">
        <p14:creationId xmlns:p14="http://schemas.microsoft.com/office/powerpoint/2010/main" val="24411134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rsipvision.com/wp-content/uploads/2015/04/Slide6.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 y="1066800"/>
            <a:ext cx="888829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725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304800"/>
            <a:ext cx="4495800" cy="523220"/>
          </a:xfrm>
          <a:prstGeom prst="rect">
            <a:avLst/>
          </a:prstGeom>
          <a:noFill/>
        </p:spPr>
        <p:txBody>
          <a:bodyPr wrap="square" rtlCol="0">
            <a:spAutoFit/>
          </a:bodyPr>
          <a:lstStyle/>
          <a:p>
            <a:r>
              <a:rPr lang="en-GB" sz="2800" dirty="0" smtClean="0">
                <a:solidFill>
                  <a:schemeClr val="bg1"/>
                </a:solidFill>
                <a:latin typeface="Segoe UI" pitchFamily="34" charset="0"/>
                <a:ea typeface="Segoe UI" pitchFamily="34" charset="0"/>
                <a:cs typeface="Segoe UI" pitchFamily="34" charset="0"/>
              </a:rPr>
              <a:t>Neural Networks</a:t>
            </a:r>
            <a:endParaRPr lang="en-US" sz="2800" dirty="0">
              <a:solidFill>
                <a:schemeClr val="bg1"/>
              </a:solidFill>
              <a:latin typeface="Segoe UI" pitchFamily="34" charset="0"/>
              <a:ea typeface="Segoe UI" pitchFamily="34" charset="0"/>
              <a:cs typeface="Segoe UI" pitchFamily="34" charset="0"/>
            </a:endParaRPr>
          </a:p>
        </p:txBody>
      </p:sp>
      <p:sp>
        <p:nvSpPr>
          <p:cNvPr id="16" name="Freeform 15"/>
          <p:cNvSpPr/>
          <p:nvPr/>
        </p:nvSpPr>
        <p:spPr>
          <a:xfrm>
            <a:off x="-1477736" y="-1828800"/>
            <a:ext cx="11585121" cy="6408964"/>
          </a:xfrm>
          <a:custGeom>
            <a:avLst/>
            <a:gdLst>
              <a:gd name="connsiteX0" fmla="*/ 367393 w 11585121"/>
              <a:gd name="connsiteY0" fmla="*/ 6408964 h 6408964"/>
              <a:gd name="connsiteX1" fmla="*/ 481693 w 11585121"/>
              <a:gd name="connsiteY1" fmla="*/ 5690507 h 6408964"/>
              <a:gd name="connsiteX2" fmla="*/ 3257550 w 11585121"/>
              <a:gd name="connsiteY2" fmla="*/ 3535135 h 6408964"/>
              <a:gd name="connsiteX3" fmla="*/ 5755822 w 11585121"/>
              <a:gd name="connsiteY3" fmla="*/ 4874078 h 6408964"/>
              <a:gd name="connsiteX4" fmla="*/ 10687050 w 11585121"/>
              <a:gd name="connsiteY4" fmla="*/ 693964 h 6408964"/>
              <a:gd name="connsiteX5" fmla="*/ 11144250 w 11585121"/>
              <a:gd name="connsiteY5" fmla="*/ 710292 h 640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5121" h="6408964">
                <a:moveTo>
                  <a:pt x="367393" y="6408964"/>
                </a:moveTo>
                <a:cubicBezTo>
                  <a:pt x="183696" y="6289221"/>
                  <a:pt x="0" y="6169479"/>
                  <a:pt x="481693" y="5690507"/>
                </a:cubicBezTo>
                <a:cubicBezTo>
                  <a:pt x="963386" y="5211536"/>
                  <a:pt x="2378529" y="3671206"/>
                  <a:pt x="3257550" y="3535135"/>
                </a:cubicBezTo>
                <a:cubicBezTo>
                  <a:pt x="4136571" y="3399064"/>
                  <a:pt x="4517572" y="5347606"/>
                  <a:pt x="5755822" y="4874078"/>
                </a:cubicBezTo>
                <a:cubicBezTo>
                  <a:pt x="6994072" y="4400550"/>
                  <a:pt x="9788979" y="1387928"/>
                  <a:pt x="10687050" y="693964"/>
                </a:cubicBezTo>
                <a:cubicBezTo>
                  <a:pt x="11585121" y="0"/>
                  <a:pt x="11364685" y="355146"/>
                  <a:pt x="11144250" y="710292"/>
                </a:cubicBezTo>
              </a:path>
            </a:pathLst>
          </a:cu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7" name="Rectangle 16"/>
          <p:cNvSpPr/>
          <p:nvPr/>
        </p:nvSpPr>
        <p:spPr>
          <a:xfrm>
            <a:off x="228600" y="3350078"/>
            <a:ext cx="866456"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1980’s</a:t>
            </a:r>
            <a:endParaRPr lang="en-GB" dirty="0" smtClean="0">
              <a:solidFill>
                <a:srgbClr val="C00000"/>
              </a:solidFill>
              <a:latin typeface="Segoe UI" pitchFamily="34" charset="0"/>
              <a:ea typeface="Segoe UI" pitchFamily="34" charset="0"/>
              <a:cs typeface="Segoe UI" pitchFamily="34" charset="0"/>
            </a:endParaRPr>
          </a:p>
        </p:txBody>
      </p:sp>
      <p:sp>
        <p:nvSpPr>
          <p:cNvPr id="18" name="Rectangle 17"/>
          <p:cNvSpPr/>
          <p:nvPr/>
        </p:nvSpPr>
        <p:spPr>
          <a:xfrm>
            <a:off x="1524000" y="987878"/>
            <a:ext cx="866456"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1990’s</a:t>
            </a:r>
            <a:endParaRPr lang="en-GB" dirty="0" smtClean="0">
              <a:solidFill>
                <a:srgbClr val="C00000"/>
              </a:solidFill>
              <a:latin typeface="Segoe UI" pitchFamily="34" charset="0"/>
              <a:ea typeface="Segoe UI" pitchFamily="34" charset="0"/>
              <a:cs typeface="Segoe UI" pitchFamily="34" charset="0"/>
            </a:endParaRPr>
          </a:p>
        </p:txBody>
      </p:sp>
      <p:sp>
        <p:nvSpPr>
          <p:cNvPr id="19" name="Rectangle 18"/>
          <p:cNvSpPr/>
          <p:nvPr/>
        </p:nvSpPr>
        <p:spPr>
          <a:xfrm>
            <a:off x="3581400" y="3502478"/>
            <a:ext cx="866456"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2000’s</a:t>
            </a:r>
            <a:endParaRPr lang="en-GB" dirty="0" smtClean="0">
              <a:solidFill>
                <a:srgbClr val="C00000"/>
              </a:solidFill>
              <a:latin typeface="Segoe UI" pitchFamily="34" charset="0"/>
              <a:ea typeface="Segoe UI" pitchFamily="34" charset="0"/>
              <a:cs typeface="Segoe UI" pitchFamily="34" charset="0"/>
            </a:endParaRPr>
          </a:p>
        </p:txBody>
      </p:sp>
      <p:sp>
        <p:nvSpPr>
          <p:cNvPr id="20" name="Rectangle 19"/>
          <p:cNvSpPr/>
          <p:nvPr/>
        </p:nvSpPr>
        <p:spPr>
          <a:xfrm>
            <a:off x="6248400" y="1916668"/>
            <a:ext cx="866456" cy="369332"/>
          </a:xfrm>
          <a:prstGeom prst="rect">
            <a:avLst/>
          </a:prstGeom>
        </p:spPr>
        <p:txBody>
          <a:bodyPr wrap="none">
            <a:spAutoFit/>
          </a:bodyPr>
          <a:lstStyle/>
          <a:p>
            <a:r>
              <a:rPr lang="en-GB" b="1" dirty="0" smtClean="0">
                <a:solidFill>
                  <a:srgbClr val="C00000"/>
                </a:solidFill>
                <a:latin typeface="Segoe UI" pitchFamily="34" charset="0"/>
                <a:ea typeface="Segoe UI" pitchFamily="34" charset="0"/>
                <a:cs typeface="Segoe UI" pitchFamily="34" charset="0"/>
              </a:rPr>
              <a:t>2010’s</a:t>
            </a:r>
          </a:p>
        </p:txBody>
      </p:sp>
      <p:grpSp>
        <p:nvGrpSpPr>
          <p:cNvPr id="2" name="Group 36"/>
          <p:cNvGrpSpPr/>
          <p:nvPr/>
        </p:nvGrpSpPr>
        <p:grpSpPr>
          <a:xfrm>
            <a:off x="5943600" y="2574429"/>
            <a:ext cx="2667000" cy="1323439"/>
            <a:chOff x="5943600" y="2105561"/>
            <a:chExt cx="2667000" cy="1323439"/>
          </a:xfrm>
        </p:grpSpPr>
        <p:sp>
          <p:nvSpPr>
            <p:cNvPr id="25" name="Rectangle 24"/>
            <p:cNvSpPr/>
            <p:nvPr/>
          </p:nvSpPr>
          <p:spPr>
            <a:xfrm>
              <a:off x="5943600" y="2105561"/>
              <a:ext cx="2580450" cy="1323439"/>
            </a:xfrm>
            <a:prstGeom prst="rect">
              <a:avLst/>
            </a:prstGeom>
          </p:spPr>
          <p:txBody>
            <a:bodyPr wrap="none">
              <a:spAutoFit/>
            </a:bodyPr>
            <a:lstStyle/>
            <a:p>
              <a:pPr algn="ctr"/>
              <a:r>
                <a:rPr lang="en-GB" sz="4000" dirty="0" smtClean="0">
                  <a:solidFill>
                    <a:srgbClr val="C00000"/>
                  </a:solidFill>
                  <a:latin typeface="Segoe UI" pitchFamily="34" charset="0"/>
                  <a:ea typeface="Segoe UI" pitchFamily="34" charset="0"/>
                  <a:cs typeface="Segoe UI" pitchFamily="34" charset="0"/>
                </a:rPr>
                <a:t>DEEP</a:t>
              </a:r>
            </a:p>
            <a:p>
              <a:pPr algn="ctr"/>
              <a:r>
                <a:rPr lang="en-GB" sz="4000" dirty="0" smtClean="0">
                  <a:solidFill>
                    <a:srgbClr val="C00000"/>
                  </a:solidFill>
                  <a:latin typeface="Segoe UI" pitchFamily="34" charset="0"/>
                  <a:ea typeface="Segoe UI" pitchFamily="34" charset="0"/>
                  <a:cs typeface="Segoe UI" pitchFamily="34" charset="0"/>
                </a:rPr>
                <a:t>LEARNING</a:t>
              </a:r>
            </a:p>
          </p:txBody>
        </p:sp>
        <p:sp>
          <p:nvSpPr>
            <p:cNvPr id="26" name="Rectangle 25"/>
            <p:cNvSpPr/>
            <p:nvPr/>
          </p:nvSpPr>
          <p:spPr>
            <a:xfrm>
              <a:off x="5943600" y="2133600"/>
              <a:ext cx="2667000" cy="1295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p:cNvCxnSpPr/>
          <p:nvPr/>
        </p:nvCxnSpPr>
        <p:spPr>
          <a:xfrm>
            <a:off x="7162800" y="1066800"/>
            <a:ext cx="3810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791200" y="3974068"/>
            <a:ext cx="3359509"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...which utilises neural networks</a:t>
            </a:r>
          </a:p>
        </p:txBody>
      </p:sp>
      <p:sp>
        <p:nvSpPr>
          <p:cNvPr id="34" name="Rectangle 33"/>
          <p:cNvSpPr/>
          <p:nvPr/>
        </p:nvSpPr>
        <p:spPr>
          <a:xfrm>
            <a:off x="3200400" y="1459468"/>
            <a:ext cx="2874505"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2009 : Speech Recognition</a:t>
            </a:r>
          </a:p>
        </p:txBody>
      </p:sp>
      <p:sp>
        <p:nvSpPr>
          <p:cNvPr id="35" name="Rectangle 34"/>
          <p:cNvSpPr/>
          <p:nvPr/>
        </p:nvSpPr>
        <p:spPr>
          <a:xfrm>
            <a:off x="4147079" y="838200"/>
            <a:ext cx="2558521"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2012 : Computer Vision</a:t>
            </a:r>
          </a:p>
        </p:txBody>
      </p:sp>
      <p:sp>
        <p:nvSpPr>
          <p:cNvPr id="36" name="Rectangle 35"/>
          <p:cNvSpPr/>
          <p:nvPr/>
        </p:nvSpPr>
        <p:spPr>
          <a:xfrm>
            <a:off x="4504904" y="228600"/>
            <a:ext cx="2886496" cy="369332"/>
          </a:xfrm>
          <a:prstGeom prst="rect">
            <a:avLst/>
          </a:prstGeom>
        </p:spPr>
        <p:txBody>
          <a:bodyPr wrap="none">
            <a:spAutoFit/>
          </a:bodyPr>
          <a:lstStyle/>
          <a:p>
            <a:r>
              <a:rPr lang="en-GB" dirty="0" smtClean="0">
                <a:solidFill>
                  <a:srgbClr val="C00000"/>
                </a:solidFill>
                <a:latin typeface="Segoe UI" pitchFamily="34" charset="0"/>
                <a:ea typeface="Segoe UI" pitchFamily="34" charset="0"/>
                <a:cs typeface="Segoe UI" pitchFamily="34" charset="0"/>
              </a:rPr>
              <a:t>2014 : Machine Translation</a:t>
            </a:r>
          </a:p>
        </p:txBody>
      </p:sp>
      <p:sp>
        <p:nvSpPr>
          <p:cNvPr id="42" name="Rectangle 41"/>
          <p:cNvSpPr/>
          <p:nvPr/>
        </p:nvSpPr>
        <p:spPr>
          <a:xfrm>
            <a:off x="0" y="4642752"/>
            <a:ext cx="9144000" cy="685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14941" y="4795152"/>
            <a:ext cx="5600059" cy="369332"/>
          </a:xfrm>
          <a:prstGeom prst="rect">
            <a:avLst/>
          </a:prstGeom>
        </p:spPr>
        <p:txBody>
          <a:bodyPr wrap="none">
            <a:spAutoFit/>
          </a:bodyPr>
          <a:lstStyle/>
          <a:p>
            <a:r>
              <a:rPr lang="en-GB" b="1" dirty="0" smtClean="0">
                <a:solidFill>
                  <a:schemeClr val="bg1"/>
                </a:solidFill>
                <a:latin typeface="Segoe UI" pitchFamily="34" charset="0"/>
                <a:ea typeface="Segoe UI" pitchFamily="34" charset="0"/>
                <a:cs typeface="Segoe UI" pitchFamily="34" charset="0"/>
              </a:rPr>
              <a:t>Why is Neural Network suddenly so popular now?</a:t>
            </a:r>
            <a:endParaRPr lang="en-GB" dirty="0" smtClean="0">
              <a:solidFill>
                <a:schemeClr val="bg1"/>
              </a:solidFill>
              <a:latin typeface="Segoe UI" pitchFamily="34" charset="0"/>
              <a:ea typeface="Segoe UI" pitchFamily="34" charset="0"/>
              <a:cs typeface="Segoe UI" pitchFamily="34" charset="0"/>
            </a:endParaRPr>
          </a:p>
        </p:txBody>
      </p:sp>
      <p:sp>
        <p:nvSpPr>
          <p:cNvPr id="23" name="Rectangle 22"/>
          <p:cNvSpPr/>
          <p:nvPr/>
        </p:nvSpPr>
        <p:spPr>
          <a:xfrm>
            <a:off x="1676400" y="5949820"/>
            <a:ext cx="2638607" cy="369332"/>
          </a:xfrm>
          <a:prstGeom prst="rect">
            <a:avLst/>
          </a:prstGeom>
        </p:spPr>
        <p:txBody>
          <a:bodyPr wrap="none">
            <a:spAutoFit/>
          </a:bodyPr>
          <a:lstStyle/>
          <a:p>
            <a:r>
              <a:rPr lang="en-GB" b="1" dirty="0" smtClean="0">
                <a:latin typeface="Segoe UI" pitchFamily="34" charset="0"/>
                <a:ea typeface="Segoe UI" pitchFamily="34" charset="0"/>
                <a:cs typeface="Segoe UI" pitchFamily="34" charset="0"/>
              </a:rPr>
              <a:t>Huge amounts of Data</a:t>
            </a:r>
            <a:endParaRPr lang="en-GB" dirty="0" smtClean="0">
              <a:latin typeface="Segoe UI" pitchFamily="34" charset="0"/>
              <a:ea typeface="Segoe UI" pitchFamily="34" charset="0"/>
              <a:cs typeface="Segoe UI" pitchFamily="34" charset="0"/>
            </a:endParaRPr>
          </a:p>
        </p:txBody>
      </p:sp>
      <p:sp>
        <p:nvSpPr>
          <p:cNvPr id="24" name="Rectangle 23"/>
          <p:cNvSpPr/>
          <p:nvPr/>
        </p:nvSpPr>
        <p:spPr>
          <a:xfrm>
            <a:off x="6858000" y="5938152"/>
            <a:ext cx="1712328" cy="369332"/>
          </a:xfrm>
          <a:prstGeom prst="rect">
            <a:avLst/>
          </a:prstGeom>
        </p:spPr>
        <p:txBody>
          <a:bodyPr wrap="none">
            <a:spAutoFit/>
          </a:bodyPr>
          <a:lstStyle/>
          <a:p>
            <a:r>
              <a:rPr lang="en-GB" b="1" dirty="0" smtClean="0">
                <a:latin typeface="Segoe UI" pitchFamily="34" charset="0"/>
                <a:ea typeface="Segoe UI" pitchFamily="34" charset="0"/>
                <a:cs typeface="Segoe UI" pitchFamily="34" charset="0"/>
              </a:rPr>
              <a:t>Cheaper GPUs</a:t>
            </a:r>
            <a:endParaRPr lang="en-GB" dirty="0" smtClean="0">
              <a:latin typeface="Segoe UI" pitchFamily="34" charset="0"/>
              <a:ea typeface="Segoe UI" pitchFamily="34" charset="0"/>
              <a:cs typeface="Segoe UI" pitchFamily="34" charset="0"/>
            </a:endParaRPr>
          </a:p>
        </p:txBody>
      </p:sp>
      <p:pic>
        <p:nvPicPr>
          <p:cNvPr id="2052" name="Picture 4" descr="C:\Users\yantingzhe\Desktop\gefoce_gtx_titanx_front-100573546-ori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24400" y="5709552"/>
            <a:ext cx="1981200" cy="843648"/>
          </a:xfrm>
          <a:prstGeom prst="rect">
            <a:avLst/>
          </a:prstGeom>
          <a:noFill/>
        </p:spPr>
      </p:pic>
      <p:sp>
        <p:nvSpPr>
          <p:cNvPr id="44" name="Oval 43"/>
          <p:cNvSpPr/>
          <p:nvPr/>
        </p:nvSpPr>
        <p:spPr>
          <a:xfrm>
            <a:off x="457200" y="5328552"/>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C:\Users\yantingzhe\Desktop\data-database-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2000" y="5785752"/>
            <a:ext cx="685800" cy="685800"/>
          </a:xfrm>
          <a:prstGeom prst="rect">
            <a:avLst/>
          </a:prstGeom>
          <a:noFill/>
        </p:spPr>
      </p:pic>
      <p:pic>
        <p:nvPicPr>
          <p:cNvPr id="33794" name="Picture 2" descr="http://neuralnetworksanddeeplearning.com/images/mnist_100_digits.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200" y="381000"/>
            <a:ext cx="1447800" cy="1158241"/>
          </a:xfrm>
          <a:prstGeom prst="rect">
            <a:avLst/>
          </a:prstGeom>
          <a:noFill/>
        </p:spPr>
      </p:pic>
      <p:sp>
        <p:nvSpPr>
          <p:cNvPr id="27" name="Rectangle 26"/>
          <p:cNvSpPr/>
          <p:nvPr/>
        </p:nvSpPr>
        <p:spPr>
          <a:xfrm>
            <a:off x="2390456" y="-4223"/>
            <a:ext cx="6781800" cy="4584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p:cNvSpPr/>
          <p:nvPr/>
        </p:nvSpPr>
        <p:spPr>
          <a:xfrm>
            <a:off x="0" y="4642751"/>
            <a:ext cx="9181459" cy="459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3074" name="Picture 2" descr="http://www.extremetech.com/wp-content/uploads/2015/01/NeuralNet.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438" y="838200"/>
            <a:ext cx="9211733"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62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19300" y="1843951"/>
            <a:ext cx="5105400" cy="2677656"/>
          </a:xfrm>
          <a:prstGeom prst="rect">
            <a:avLst/>
          </a:prstGeom>
          <a:noFill/>
        </p:spPr>
        <p:txBody>
          <a:bodyPr wrap="square" rtlCol="0">
            <a:spAutoFit/>
          </a:bodyPr>
          <a:lstStyle/>
          <a:p>
            <a:pPr algn="ctr"/>
            <a:r>
              <a:rPr lang="en-GB" sz="2000" dirty="0" smtClean="0">
                <a:solidFill>
                  <a:srgbClr val="C00000"/>
                </a:solidFill>
                <a:latin typeface="Arial Black" pitchFamily="34" charset="0"/>
              </a:rPr>
              <a:t>DAART</a:t>
            </a:r>
          </a:p>
          <a:p>
            <a:pPr algn="ctr"/>
            <a:endParaRPr lang="en-GB" sz="2800" dirty="0" smtClean="0">
              <a:latin typeface="Segoe UI" pitchFamily="34" charset="0"/>
              <a:ea typeface="Segoe UI" pitchFamily="34" charset="0"/>
              <a:cs typeface="Segoe UI" pitchFamily="34" charset="0"/>
            </a:endParaRPr>
          </a:p>
          <a:p>
            <a:pPr algn="ctr"/>
            <a:r>
              <a:rPr lang="en-GB" sz="6000" dirty="0" smtClean="0">
                <a:latin typeface="Segoe UI" pitchFamily="34" charset="0"/>
                <a:ea typeface="Segoe UI" pitchFamily="34" charset="0"/>
                <a:cs typeface="Segoe UI" pitchFamily="34" charset="0"/>
              </a:rPr>
              <a:t>Thank You</a:t>
            </a:r>
          </a:p>
          <a:p>
            <a:pPr algn="ctr"/>
            <a:endParaRPr lang="en-GB" sz="3200" dirty="0">
              <a:latin typeface="Segoe UI" pitchFamily="34" charset="0"/>
              <a:ea typeface="Segoe UI" pitchFamily="34" charset="0"/>
              <a:cs typeface="Segoe UI" pitchFamily="34" charset="0"/>
            </a:endParaRPr>
          </a:p>
          <a:p>
            <a:pPr algn="ctr"/>
            <a:r>
              <a:rPr lang="en-GB" sz="2800" dirty="0" smtClean="0">
                <a:latin typeface="Segoe UI" pitchFamily="34" charset="0"/>
                <a:ea typeface="Segoe UI" pitchFamily="34" charset="0"/>
                <a:cs typeface="Segoe UI" pitchFamily="34" charset="0"/>
              </a:rPr>
              <a:t>Questions?</a:t>
            </a:r>
            <a:endParaRPr lang="en-US" sz="28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70475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52400" y="829129"/>
            <a:ext cx="8763000" cy="4809671"/>
            <a:chOff x="76200" y="685800"/>
            <a:chExt cx="8763000" cy="4809671"/>
          </a:xfrm>
        </p:grpSpPr>
        <p:pic>
          <p:nvPicPr>
            <p:cNvPr id="58370" name="Picture 2" descr="C:\Users\yantingzhe\Desktop\Untitle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 y="685800"/>
              <a:ext cx="8763000" cy="4809671"/>
            </a:xfrm>
            <a:prstGeom prst="rect">
              <a:avLst/>
            </a:prstGeom>
            <a:noFill/>
          </p:spPr>
        </p:pic>
        <p:sp>
          <p:nvSpPr>
            <p:cNvPr id="5" name="Rectangle 4"/>
            <p:cNvSpPr/>
            <p:nvPr/>
          </p:nvSpPr>
          <p:spPr>
            <a:xfrm>
              <a:off x="4114800" y="762000"/>
              <a:ext cx="304800" cy="388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o.aolcdn.com/hss/storage/midas/a93ad15d3bd4f03312293b8e601f0431/203788441/NVIDIA+GTX1080+event+1.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 y="315529"/>
            <a:ext cx="9131166" cy="608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41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yantingzhe\Desktop\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58505"/>
            <a:ext cx="9144000" cy="514099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7362</TotalTime>
  <Words>1402</Words>
  <Application>Microsoft Office PowerPoint</Application>
  <PresentationFormat>On-screen Show (4:3)</PresentationFormat>
  <Paragraphs>165</Paragraphs>
  <Slides>61</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Arial Black</vt:lpstr>
      <vt:lpstr>Calibri</vt:lpstr>
      <vt:lpstr>Consolas</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 in your browser</vt:lpstr>
      <vt:lpstr>Quadcopter Navigation in the Forest using Deep Neural Networks</vt:lpstr>
      <vt:lpstr>Neural Network plays Super Mario</vt:lpstr>
      <vt:lpstr>PowerPoint Presentation</vt:lpstr>
      <vt:lpstr>PowerPoint Presentation</vt:lpstr>
      <vt:lpstr>PowerPoint Presentation</vt:lpstr>
    </vt:vector>
  </TitlesOfParts>
  <Company>DBS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yantingzhe</dc:creator>
  <cp:lastModifiedBy>Ting Zhe</cp:lastModifiedBy>
  <cp:revision>431</cp:revision>
  <dcterms:created xsi:type="dcterms:W3CDTF">2016-01-12T01:55:32Z</dcterms:created>
  <dcterms:modified xsi:type="dcterms:W3CDTF">2016-05-15T15:59:56Z</dcterms:modified>
</cp:coreProperties>
</file>